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04" r:id="rId1"/>
  </p:sldMasterIdLst>
  <p:notesMasterIdLst>
    <p:notesMasterId r:id="rId23"/>
  </p:notesMasterIdLst>
  <p:handoutMasterIdLst>
    <p:handoutMasterId r:id="rId24"/>
  </p:handoutMasterIdLst>
  <p:sldIdLst>
    <p:sldId id="993" r:id="rId2"/>
    <p:sldId id="1106" r:id="rId3"/>
    <p:sldId id="1081" r:id="rId4"/>
    <p:sldId id="1076" r:id="rId5"/>
    <p:sldId id="1090" r:id="rId6"/>
    <p:sldId id="1098" r:id="rId7"/>
    <p:sldId id="1099" r:id="rId8"/>
    <p:sldId id="1108" r:id="rId9"/>
    <p:sldId id="1103" r:id="rId10"/>
    <p:sldId id="1109" r:id="rId11"/>
    <p:sldId id="1105" r:id="rId12"/>
    <p:sldId id="1110" r:id="rId13"/>
    <p:sldId id="1113" r:id="rId14"/>
    <p:sldId id="1093" r:id="rId15"/>
    <p:sldId id="1111" r:id="rId16"/>
    <p:sldId id="1095" r:id="rId17"/>
    <p:sldId id="1107" r:id="rId18"/>
    <p:sldId id="1096" r:id="rId19"/>
    <p:sldId id="1091" r:id="rId20"/>
    <p:sldId id="1097" r:id="rId21"/>
    <p:sldId id="1088" r:id="rId22"/>
  </p:sldIdLst>
  <p:sldSz cx="10058400" cy="7772400"/>
  <p:notesSz cx="7010400" cy="9296400"/>
  <p:custDataLst>
    <p:tags r:id="rId25"/>
  </p:custDataLst>
  <p:defaultTextStyle>
    <a:defPPr>
      <a:defRPr lang="en-US"/>
    </a:defPPr>
    <a:lvl1pPr marL="0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">
          <p15:clr>
            <a:srgbClr val="A4A3A4"/>
          </p15:clr>
        </p15:guide>
        <p15:guide id="2" orient="horz" pos="3456" userDrawn="1">
          <p15:clr>
            <a:srgbClr val="A4A3A4"/>
          </p15:clr>
        </p15:guide>
        <p15:guide id="3" orient="horz" pos="4533">
          <p15:clr>
            <a:srgbClr val="A4A3A4"/>
          </p15:clr>
        </p15:guide>
        <p15:guide id="4" orient="horz" pos="4272" userDrawn="1">
          <p15:clr>
            <a:srgbClr val="A4A3A4"/>
          </p15:clr>
        </p15:guide>
        <p15:guide id="5" orient="horz" pos="624">
          <p15:clr>
            <a:srgbClr val="A4A3A4"/>
          </p15:clr>
        </p15:guide>
        <p15:guide id="6" orient="horz" pos="768" userDrawn="1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1392">
          <p15:clr>
            <a:srgbClr val="A4A3A4"/>
          </p15:clr>
        </p15:guide>
        <p15:guide id="9" orient="horz" pos="1776">
          <p15:clr>
            <a:srgbClr val="A4A3A4"/>
          </p15:clr>
        </p15:guide>
        <p15:guide id="10" orient="horz" pos="1968" userDrawn="1">
          <p15:clr>
            <a:srgbClr val="A4A3A4"/>
          </p15:clr>
        </p15:guide>
        <p15:guide id="11" orient="horz" pos="2256">
          <p15:clr>
            <a:srgbClr val="A4A3A4"/>
          </p15:clr>
        </p15:guide>
        <p15:guide id="12" orient="horz" pos="2400" userDrawn="1">
          <p15:clr>
            <a:srgbClr val="A4A3A4"/>
          </p15:clr>
        </p15:guide>
        <p15:guide id="13" orient="horz" pos="2736">
          <p15:clr>
            <a:srgbClr val="A4A3A4"/>
          </p15:clr>
        </p15:guide>
        <p15:guide id="14" orient="horz" pos="2832">
          <p15:clr>
            <a:srgbClr val="A4A3A4"/>
          </p15:clr>
        </p15:guide>
        <p15:guide id="15" orient="horz" pos="3216">
          <p15:clr>
            <a:srgbClr val="A4A3A4"/>
          </p15:clr>
        </p15:guide>
        <p15:guide id="16" orient="horz" pos="3312">
          <p15:clr>
            <a:srgbClr val="A4A3A4"/>
          </p15:clr>
        </p15:guide>
        <p15:guide id="18" orient="horz" pos="3792">
          <p15:clr>
            <a:srgbClr val="A4A3A4"/>
          </p15:clr>
        </p15:guide>
        <p15:guide id="19" orient="horz" pos="3552" userDrawn="1">
          <p15:clr>
            <a:srgbClr val="A4A3A4"/>
          </p15:clr>
        </p15:guide>
        <p15:guide id="20" orient="horz" pos="3696" userDrawn="1">
          <p15:clr>
            <a:srgbClr val="A4A3A4"/>
          </p15:clr>
        </p15:guide>
        <p15:guide id="21" pos="240" userDrawn="1">
          <p15:clr>
            <a:srgbClr val="A4A3A4"/>
          </p15:clr>
        </p15:guide>
        <p15:guide id="22" pos="6000">
          <p15:clr>
            <a:srgbClr val="A4A3A4"/>
          </p15:clr>
        </p15:guide>
        <p15:guide id="23" pos="960" userDrawn="1">
          <p15:clr>
            <a:srgbClr val="A4A3A4"/>
          </p15:clr>
        </p15:guide>
        <p15:guide id="24" pos="1296">
          <p15:clr>
            <a:srgbClr val="A4A3A4"/>
          </p15:clr>
        </p15:guide>
        <p15:guide id="25" pos="2160">
          <p15:clr>
            <a:srgbClr val="A4A3A4"/>
          </p15:clr>
        </p15:guide>
        <p15:guide id="26" pos="2256">
          <p15:clr>
            <a:srgbClr val="A4A3A4"/>
          </p15:clr>
        </p15:guide>
        <p15:guide id="27" pos="3120">
          <p15:clr>
            <a:srgbClr val="A4A3A4"/>
          </p15:clr>
        </p15:guide>
        <p15:guide id="28" pos="3216">
          <p15:clr>
            <a:srgbClr val="A4A3A4"/>
          </p15:clr>
        </p15:guide>
        <p15:guide id="29" pos="3936" userDrawn="1">
          <p15:clr>
            <a:srgbClr val="A4A3A4"/>
          </p15:clr>
        </p15:guide>
        <p15:guide id="30" pos="4176">
          <p15:clr>
            <a:srgbClr val="A4A3A4"/>
          </p15:clr>
        </p15:guide>
        <p15:guide id="31" pos="5040">
          <p15:clr>
            <a:srgbClr val="A4A3A4"/>
          </p15:clr>
        </p15:guide>
        <p15:guide id="32" pos="51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ithanya Chava" initials="CC" lastIdx="3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99"/>
    <a:srgbClr val="003399"/>
    <a:srgbClr val="008000"/>
    <a:srgbClr val="B2B2B2"/>
    <a:srgbClr val="DC6900"/>
    <a:srgbClr val="BAE18F"/>
    <a:srgbClr val="FF0000"/>
    <a:srgbClr val="FFA451"/>
    <a:srgbClr val="ABA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8998" autoAdjust="0"/>
  </p:normalViewPr>
  <p:slideViewPr>
    <p:cSldViewPr snapToObjects="1">
      <p:cViewPr>
        <p:scale>
          <a:sx n="60" d="100"/>
          <a:sy n="60" d="100"/>
        </p:scale>
        <p:origin x="-654" y="-126"/>
      </p:cViewPr>
      <p:guideLst>
        <p:guide orient="horz" pos="432"/>
        <p:guide orient="horz" pos="3456"/>
        <p:guide orient="horz" pos="4533"/>
        <p:guide orient="horz" pos="4272"/>
        <p:guide orient="horz" pos="624"/>
        <p:guide orient="horz" pos="768"/>
        <p:guide orient="horz" pos="1296"/>
        <p:guide orient="horz" pos="1392"/>
        <p:guide orient="horz" pos="1776"/>
        <p:guide orient="horz" pos="1968"/>
        <p:guide orient="horz" pos="2256"/>
        <p:guide orient="horz" pos="2400"/>
        <p:guide orient="horz" pos="2736"/>
        <p:guide orient="horz" pos="2832"/>
        <p:guide orient="horz" pos="3216"/>
        <p:guide orient="horz" pos="3312"/>
        <p:guide orient="horz" pos="3792"/>
        <p:guide orient="horz" pos="3552"/>
        <p:guide orient="horz" pos="3696"/>
        <p:guide pos="240"/>
        <p:guide pos="6000"/>
        <p:guide pos="960"/>
        <p:guide pos="1296"/>
        <p:guide pos="2160"/>
        <p:guide pos="2256"/>
        <p:guide pos="3120"/>
        <p:guide pos="3216"/>
        <p:guide pos="3936"/>
        <p:guide pos="4176"/>
        <p:guide pos="5040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308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D35B1-60AB-43F7-96E0-8278C11AA7BA}" type="datetimeFigureOut">
              <a:rPr lang="en-GB" smtClean="0"/>
              <a:pPr/>
              <a:t>01/12/2017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B74D-572E-4F08-9394-3ECB1E1638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941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935B-3E5D-4FF0-8ED3-E5C882647223}" type="datetimeFigureOut">
              <a:rPr lang="en-US" smtClean="0"/>
              <a:pPr/>
              <a:t>12/1/2017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706B8-EBCC-470A-8AE8-B49CE76EE6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90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057400"/>
            <a:ext cx="8997696" cy="4882896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1100" noProof="1" smtClean="0"/>
          </a:p>
        </p:txBody>
      </p:sp>
      <p:sp>
        <p:nvSpPr>
          <p:cNvPr id="45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0352" y="7128974"/>
            <a:ext cx="2898648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>
              <a:solidFill>
                <a:schemeClr val="tx1"/>
              </a:solidFill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299464" y="164592"/>
            <a:ext cx="621792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900" noProof="1" smtClean="0"/>
              <a:t>22/06/2017 C:\Users\saumyaj565\Desktop\Assam\Meetings\Soft Workshop\Stakeholder Sensitization Workshop - Assam IFMIS V2.0 21062017.pptx</a:t>
            </a:r>
            <a:endParaRPr lang="en-GB" sz="900" noProof="1"/>
          </a:p>
        </p:txBody>
      </p:sp>
      <p:sp>
        <p:nvSpPr>
          <p:cNvPr id="19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29200" y="1004400"/>
            <a:ext cx="2891125" cy="1477328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add Section Divider Title</a:t>
            </a:r>
            <a:endParaRPr lang="en-GB" noProof="0" dirty="0"/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3589200" y="1029600"/>
            <a:ext cx="5943600" cy="5904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noProof="1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1100" noProof="1" smtClean="0"/>
          </a:p>
        </p:txBody>
      </p:sp>
      <p:sp>
        <p:nvSpPr>
          <p:cNvPr id="24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3581399" y="704088"/>
            <a:ext cx="59436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0352" y="7128974"/>
            <a:ext cx="2898648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>
              <a:solidFill>
                <a:schemeClr val="tx1"/>
              </a:solidFill>
            </a:endParaRPr>
          </a:p>
        </p:txBody>
      </p:sp>
      <p:sp>
        <p:nvSpPr>
          <p:cNvPr id="29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299464" y="164592"/>
            <a:ext cx="621792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900" noProof="1" smtClean="0"/>
              <a:t>22/06/2017 C:\Users\saumyaj565\Desktop\Assam\Meetings\Soft Workshop\Stakeholder Sensitization Workshop - Assam IFMIS V2.0 21062017.pptx</a:t>
            </a:r>
            <a:endParaRPr lang="en-GB" sz="900" noProof="1"/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4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7" name="Group 106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5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4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3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1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2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069848"/>
            <a:ext cx="8997696" cy="8412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Insert banner statement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57400"/>
            <a:ext cx="8997696" cy="48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45552" y="7086600"/>
            <a:ext cx="1673352" cy="15544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9421298-5ECC-4ECF-8253-524571409FFE}" type="datetimeFigureOut">
              <a:rPr lang="en-GB" smtClean="0"/>
              <a:pPr/>
              <a:t>01/12/2017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7168108"/>
            <a:ext cx="5779008" cy="15544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5552" y="7242048"/>
            <a:ext cx="1673352" cy="15544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iming>
    <p:tnLst>
      <p:par>
        <p:cTn id="1" dur="indefinite" restart="never" nodeType="tmRoot"/>
      </p:par>
    </p:tnLst>
  </p:timing>
  <p:txStyles>
    <p:titleStyle>
      <a:lvl1pPr algn="l" defTabSz="1018824" rtl="0" eaLnBrk="1" latinLnBrk="0" hangingPunct="1">
        <a:spcBef>
          <a:spcPct val="0"/>
        </a:spcBef>
        <a:buNone/>
        <a:defRPr sz="24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Wingdings" pitchFamily="2" charset="2"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34950" marR="0" indent="-2286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Times New Roman" pitchFamily="18" charset="0"/>
        <a:buChar char="•"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68000" marR="0" indent="-2304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Arial" pitchFamily="34" charset="0"/>
        <a:buChar char="-"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94800" marR="0" indent="-2304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◦"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914400" marR="0" indent="-2286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›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34000" indent="-230400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20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68000" indent="-228600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20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94800" indent="-228600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20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101882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lang="en-GB" sz="2000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.budget@afegu.i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30351" y="612648"/>
            <a:ext cx="8997696" cy="6848856"/>
            <a:chOff x="530352" y="612648"/>
            <a:chExt cx="8997696" cy="6848856"/>
          </a:xfrm>
        </p:grpSpPr>
        <p:grpSp>
          <p:nvGrpSpPr>
            <p:cNvPr id="4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5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8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43000" y="762000"/>
            <a:ext cx="7772400" cy="2708434"/>
          </a:xfrm>
        </p:spPr>
        <p:txBody>
          <a:bodyPr/>
          <a:lstStyle/>
          <a:p>
            <a:pPr algn="ctr"/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Budget 2018-19 </a:t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Kick-off Session</a:t>
            </a:r>
            <a:endParaRPr lang="en-GB" sz="4400" dirty="0"/>
          </a:p>
        </p:txBody>
      </p:sp>
      <p:sp>
        <p:nvSpPr>
          <p:cNvPr id="75" name="Section Header" hidden="1"/>
          <p:cNvSpPr txBox="1"/>
          <p:nvPr>
            <p:custDataLst>
              <p:tags r:id="rId4"/>
            </p:custDataLst>
          </p:nvPr>
        </p:nvSpPr>
        <p:spPr>
          <a:xfrm>
            <a:off x="530351" y="704087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Assam State Public Finance Institutional Reforms (ASPIRe) Project </a:t>
            </a:r>
          </a:p>
        </p:txBody>
      </p:sp>
      <p:sp>
        <p:nvSpPr>
          <p:cNvPr id="61" name="TextBox 60">
            <a:hlinkClick r:id="rId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3589200" y="1093100"/>
            <a:ext cx="59436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r>
              <a:rPr lang="en-GB" noProof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en-GB" noProof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>
            <a:hlinkClick r:id="rId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3589200" y="1909964"/>
            <a:ext cx="59436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r>
              <a:rPr lang="en-GB" noProof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en-GB" noProof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67400" y="6400800"/>
            <a:ext cx="3665400" cy="9541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IN" sz="2400" b="1" i="1" dirty="0" smtClean="0">
                <a:latin typeface="Georgia" pitchFamily="18" charset="0"/>
                <a:cs typeface="Arial" pitchFamily="34" charset="0"/>
              </a:rPr>
              <a:t>Finance Department</a:t>
            </a:r>
          </a:p>
          <a:p>
            <a:r>
              <a:rPr lang="en-IN" sz="2400" b="1" i="1" dirty="0" smtClean="0">
                <a:latin typeface="Georgia" pitchFamily="18" charset="0"/>
                <a:cs typeface="Arial" pitchFamily="34" charset="0"/>
              </a:rPr>
              <a:t>Government of Assam</a:t>
            </a:r>
            <a:endParaRPr lang="en-IN" sz="2400" b="1" i="1" dirty="0">
              <a:latin typeface="Georgia" pitchFamily="18" charset="0"/>
              <a:cs typeface="Arial" pitchFamily="34" charset="0"/>
            </a:endParaRPr>
          </a:p>
          <a:p>
            <a:endParaRPr lang="en-IN" sz="1400" b="1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3400" y="5733633"/>
            <a:ext cx="3665400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IN" sz="2400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endParaRPr lang="en-IN" sz="24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r>
              <a:rPr lang="en-IN" sz="2400" b="1" dirty="0" smtClean="0">
                <a:latin typeface="Georgia" pitchFamily="18" charset="0"/>
                <a:cs typeface="Arial" pitchFamily="34" charset="0"/>
              </a:rPr>
              <a:t>01</a:t>
            </a:r>
            <a:r>
              <a:rPr lang="en-IN" sz="2400" b="1" baseline="30000" dirty="0" smtClean="0">
                <a:latin typeface="Georgia" pitchFamily="18" charset="0"/>
                <a:cs typeface="Arial" pitchFamily="34" charset="0"/>
              </a:rPr>
              <a:t>st</a:t>
            </a:r>
            <a:r>
              <a:rPr lang="en-IN" sz="2400" b="1" dirty="0" smtClean="0">
                <a:latin typeface="Georgia" pitchFamily="18" charset="0"/>
                <a:cs typeface="Arial" pitchFamily="34" charset="0"/>
              </a:rPr>
              <a:t> Dec</a:t>
            </a:r>
            <a:r>
              <a:rPr lang="en-IN" sz="2400" b="1" noProof="0" dirty="0" smtClean="0">
                <a:latin typeface="Georgia" pitchFamily="18" charset="0"/>
                <a:cs typeface="Arial" pitchFamily="34" charset="0"/>
              </a:rPr>
              <a:t>,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Sectoral </a:t>
            </a:r>
            <a:r>
              <a:rPr lang="en-GB" sz="3200" dirty="0" smtClean="0"/>
              <a:t>Budget (Examples)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1069848"/>
            <a:ext cx="8985504" cy="639165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800"/>
              </a:lnSpc>
              <a:spcBef>
                <a:spcPts val="300"/>
              </a:spcBef>
            </a:pPr>
            <a:r>
              <a:rPr lang="en-IN" sz="2000" b="1" dirty="0">
                <a:solidFill>
                  <a:srgbClr val="000099"/>
                </a:solidFill>
              </a:rPr>
              <a:t>Case 3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Type:</a:t>
            </a:r>
            <a:r>
              <a:rPr lang="en-IN" sz="2000" dirty="0">
                <a:solidFill>
                  <a:schemeClr val="bg1"/>
                </a:solidFill>
              </a:rPr>
              <a:t> Scheme where benefits given to multiple categories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Category:</a:t>
            </a:r>
            <a:r>
              <a:rPr lang="en-IN" sz="2000" dirty="0">
                <a:solidFill>
                  <a:schemeClr val="bg1"/>
                </a:solidFill>
              </a:rPr>
              <a:t> Benefits multiple categories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Example:</a:t>
            </a:r>
            <a:r>
              <a:rPr lang="en-IN" sz="2000" dirty="0">
                <a:solidFill>
                  <a:schemeClr val="bg1"/>
                </a:solidFill>
              </a:rPr>
              <a:t> Children Education Scholarship, where 50% for Girl children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Tagging:</a:t>
            </a:r>
            <a:r>
              <a:rPr lang="en-IN" sz="2000" dirty="0">
                <a:solidFill>
                  <a:schemeClr val="bg1"/>
                </a:solidFill>
              </a:rPr>
              <a:t>  100% under Child Budget, 50% under Girl Child </a:t>
            </a:r>
            <a:r>
              <a:rPr lang="en-IN" sz="2000" dirty="0" smtClean="0">
                <a:solidFill>
                  <a:schemeClr val="bg1"/>
                </a:solidFill>
              </a:rPr>
              <a:t>Budget</a:t>
            </a:r>
          </a:p>
          <a:p>
            <a:pPr>
              <a:lnSpc>
                <a:spcPct val="150000"/>
              </a:lnSpc>
            </a:pPr>
            <a:endParaRPr lang="en-IN" sz="2000" dirty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  <a:spcBef>
                <a:spcPts val="300"/>
              </a:spcBef>
            </a:pPr>
            <a:r>
              <a:rPr lang="en-IN" sz="2000" b="1" dirty="0">
                <a:solidFill>
                  <a:srgbClr val="000099"/>
                </a:solidFill>
              </a:rPr>
              <a:t>Case 4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Type:</a:t>
            </a:r>
            <a:r>
              <a:rPr lang="en-IN" sz="2000" dirty="0">
                <a:solidFill>
                  <a:schemeClr val="bg1"/>
                </a:solidFill>
              </a:rPr>
              <a:t> Policy benefitting a particular category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Category:</a:t>
            </a:r>
            <a:r>
              <a:rPr lang="en-IN" sz="2000" dirty="0">
                <a:solidFill>
                  <a:schemeClr val="bg1"/>
                </a:solidFill>
              </a:rPr>
              <a:t> No specific budget, but a policy/ Law benefiting a particular category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Example:</a:t>
            </a:r>
            <a:r>
              <a:rPr lang="en-IN" sz="2000" dirty="0">
                <a:solidFill>
                  <a:schemeClr val="bg1"/>
                </a:solidFill>
              </a:rPr>
              <a:t> Assam Employees’ Parent Responsibility and Norms for Accountability &amp; Monitoring Act, 2017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Tagging:</a:t>
            </a:r>
            <a:r>
              <a:rPr lang="en-IN" sz="2000" dirty="0">
                <a:solidFill>
                  <a:schemeClr val="bg1"/>
                </a:solidFill>
              </a:rPr>
              <a:t>  To be tagged in </a:t>
            </a:r>
            <a:r>
              <a:rPr lang="en-IN" sz="2000" dirty="0" smtClean="0">
                <a:solidFill>
                  <a:schemeClr val="bg1"/>
                </a:solidFill>
              </a:rPr>
              <a:t>Budget </a:t>
            </a:r>
            <a:r>
              <a:rPr lang="en-IN" sz="2000" dirty="0">
                <a:solidFill>
                  <a:schemeClr val="bg1"/>
                </a:solidFill>
              </a:rPr>
              <a:t>Speech writing section </a:t>
            </a:r>
            <a:r>
              <a:rPr lang="en-IN" sz="2000" dirty="0" smtClean="0">
                <a:solidFill>
                  <a:schemeClr val="bg1"/>
                </a:solidFill>
              </a:rPr>
              <a:t>on FinAssam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2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Sectoral Budget (Examples)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1069848"/>
            <a:ext cx="8985504" cy="639165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800"/>
              </a:lnSpc>
              <a:spcBef>
                <a:spcPts val="300"/>
              </a:spcBef>
            </a:pPr>
            <a:r>
              <a:rPr lang="en-IN" sz="2000" b="1" dirty="0" smtClean="0">
                <a:solidFill>
                  <a:srgbClr val="000099"/>
                </a:solidFill>
              </a:rPr>
              <a:t>Case </a:t>
            </a:r>
            <a:r>
              <a:rPr lang="en-IN" sz="2000" b="1" dirty="0" smtClean="0">
                <a:solidFill>
                  <a:srgbClr val="000099"/>
                </a:solidFill>
              </a:rPr>
              <a:t>5</a:t>
            </a:r>
            <a:endParaRPr lang="en-IN" sz="2000" b="1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Type:</a:t>
            </a:r>
            <a:r>
              <a:rPr lang="en-IN" sz="2000" dirty="0">
                <a:solidFill>
                  <a:schemeClr val="bg1"/>
                </a:solidFill>
              </a:rPr>
              <a:t> General Scheme where benefits given as per the ratio of population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Category: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>
                <a:solidFill>
                  <a:schemeClr val="bg1"/>
                </a:solidFill>
              </a:rPr>
              <a:t>Benefits everyone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Example: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>
                <a:solidFill>
                  <a:schemeClr val="bg1"/>
                </a:solidFill>
              </a:rPr>
              <a:t>National Urban Livelihood Mission, where Women, </a:t>
            </a:r>
            <a:r>
              <a:rPr lang="en-IN" sz="2000" dirty="0" err="1">
                <a:solidFill>
                  <a:schemeClr val="bg1"/>
                </a:solidFill>
              </a:rPr>
              <a:t>Divyang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IN" sz="2000" dirty="0" smtClean="0">
                <a:solidFill>
                  <a:schemeClr val="bg1"/>
                </a:solidFill>
              </a:rPr>
              <a:t>both probably </a:t>
            </a:r>
            <a:r>
              <a:rPr lang="en-IN" sz="2000" dirty="0">
                <a:solidFill>
                  <a:schemeClr val="bg1"/>
                </a:solidFill>
              </a:rPr>
              <a:t>benefit in the ratio of their population in the State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Tagging:</a:t>
            </a:r>
            <a:r>
              <a:rPr lang="en-IN" sz="2000" dirty="0">
                <a:solidFill>
                  <a:schemeClr val="bg1"/>
                </a:solidFill>
              </a:rPr>
              <a:t>  </a:t>
            </a:r>
            <a:r>
              <a:rPr lang="en-IN" sz="2000" b="1" u="sng" dirty="0">
                <a:solidFill>
                  <a:schemeClr val="bg1"/>
                </a:solidFill>
              </a:rPr>
              <a:t>No tagging</a:t>
            </a:r>
            <a:r>
              <a:rPr lang="en-IN" sz="2000" dirty="0">
                <a:solidFill>
                  <a:schemeClr val="bg1"/>
                </a:solidFill>
              </a:rPr>
              <a:t> of the Budget under any of the categories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chemeClr val="bg1"/>
                </a:solidFill>
              </a:rPr>
              <a:t>Rationale: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IN" sz="2000" b="1" dirty="0">
                <a:solidFill>
                  <a:schemeClr val="bg1"/>
                </a:solidFill>
              </a:rPr>
              <a:t>Only positive discrimination</a:t>
            </a:r>
            <a:r>
              <a:rPr lang="en-IN" sz="2000" dirty="0">
                <a:solidFill>
                  <a:schemeClr val="bg1"/>
                </a:solidFill>
              </a:rPr>
              <a:t> of State to be mapped. Also, in general schemes, it is not guaranteed that benefits will accrue in </a:t>
            </a:r>
            <a:r>
              <a:rPr lang="en-IN" sz="2000" dirty="0" smtClean="0">
                <a:solidFill>
                  <a:schemeClr val="bg1"/>
                </a:solidFill>
              </a:rPr>
              <a:t>population ratio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7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Key changes introduced (</a:t>
            </a:r>
            <a:r>
              <a:rPr lang="en-GB" sz="3200" dirty="0" smtClean="0"/>
              <a:t>1/7)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1523999"/>
            <a:ext cx="8985504" cy="38862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IN" sz="2000" b="1" i="1" dirty="0">
                <a:solidFill>
                  <a:srgbClr val="003399"/>
                </a:solidFill>
              </a:rPr>
              <a:t>Reduce </a:t>
            </a:r>
            <a:r>
              <a:rPr lang="en-IN" sz="2000" b="1" i="1" dirty="0" smtClean="0">
                <a:solidFill>
                  <a:srgbClr val="003399"/>
                </a:solidFill>
              </a:rPr>
              <a:t>Data-entry efforts</a:t>
            </a:r>
            <a:endParaRPr lang="en-IN" sz="20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All form, annexure, Budget Speech entry on FinAssam only 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2016-17 Actuals, 2017-18 RE pre-populated for </a:t>
            </a:r>
            <a:r>
              <a:rPr lang="en-IN" sz="2000" i="1" dirty="0" err="1" smtClean="0">
                <a:solidFill>
                  <a:schemeClr val="bg1"/>
                </a:solidFill>
              </a:rPr>
              <a:t>HoDs</a:t>
            </a:r>
            <a:r>
              <a:rPr lang="en-IN" sz="2000" i="1" dirty="0" smtClean="0">
                <a:solidFill>
                  <a:schemeClr val="bg1"/>
                </a:solidFill>
              </a:rPr>
              <a:t>, Departments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"</a:t>
            </a:r>
            <a:r>
              <a:rPr lang="en-IN" sz="2000" i="1" dirty="0">
                <a:solidFill>
                  <a:schemeClr val="bg1"/>
                </a:solidFill>
              </a:rPr>
              <a:t>L Forms" </a:t>
            </a:r>
            <a:r>
              <a:rPr lang="en-IN" sz="2000" i="1" dirty="0" smtClean="0">
                <a:solidFill>
                  <a:schemeClr val="bg1"/>
                </a:solidFill>
              </a:rPr>
              <a:t>of employees </a:t>
            </a:r>
            <a:r>
              <a:rPr lang="en-IN" sz="2000" i="1" dirty="0">
                <a:solidFill>
                  <a:schemeClr val="bg1"/>
                </a:solidFill>
              </a:rPr>
              <a:t>who draw </a:t>
            </a:r>
            <a:r>
              <a:rPr lang="en-IN" sz="2000" i="1" dirty="0" smtClean="0">
                <a:solidFill>
                  <a:schemeClr val="bg1"/>
                </a:solidFill>
              </a:rPr>
              <a:t>Salaries </a:t>
            </a:r>
            <a:r>
              <a:rPr lang="en-IN" sz="2000" i="1" dirty="0">
                <a:solidFill>
                  <a:schemeClr val="bg1"/>
                </a:solidFill>
              </a:rPr>
              <a:t>under </a:t>
            </a:r>
            <a:r>
              <a:rPr lang="en-IN" sz="2000" i="1" dirty="0" smtClean="0">
                <a:solidFill>
                  <a:schemeClr val="bg1"/>
                </a:solidFill>
              </a:rPr>
              <a:t>Detail </a:t>
            </a:r>
            <a:r>
              <a:rPr lang="en-IN" sz="2000" i="1" dirty="0">
                <a:solidFill>
                  <a:schemeClr val="bg1"/>
                </a:solidFill>
              </a:rPr>
              <a:t>Head "01" to be </a:t>
            </a:r>
            <a:r>
              <a:rPr lang="en-IN" sz="2000" b="1" i="1" dirty="0">
                <a:solidFill>
                  <a:schemeClr val="bg1"/>
                </a:solidFill>
              </a:rPr>
              <a:t>auto-populated </a:t>
            </a:r>
            <a:r>
              <a:rPr lang="en-IN" sz="2000" b="1" i="1" dirty="0" smtClean="0">
                <a:solidFill>
                  <a:schemeClr val="bg1"/>
                </a:solidFill>
              </a:rPr>
              <a:t>(except for Grants 76-78) </a:t>
            </a:r>
            <a:r>
              <a:rPr lang="en-IN" sz="2000" i="1" dirty="0" smtClean="0">
                <a:solidFill>
                  <a:schemeClr val="bg1"/>
                </a:solidFill>
              </a:rPr>
              <a:t>for DDOs </a:t>
            </a:r>
            <a:r>
              <a:rPr lang="en-IN" sz="2000" i="1" dirty="0">
                <a:solidFill>
                  <a:schemeClr val="bg1"/>
                </a:solidFill>
              </a:rPr>
              <a:t>to verify &amp; </a:t>
            </a:r>
            <a:r>
              <a:rPr lang="en-IN" sz="2000" i="1" dirty="0" smtClean="0">
                <a:solidFill>
                  <a:schemeClr val="bg1"/>
                </a:solidFill>
              </a:rPr>
              <a:t>approve (Online Salary Bill)</a:t>
            </a:r>
          </a:p>
          <a:p>
            <a:pPr marL="795162" lvl="1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L forms </a:t>
            </a:r>
            <a:r>
              <a:rPr lang="en-IN" sz="2000" i="1" dirty="0" smtClean="0">
                <a:solidFill>
                  <a:schemeClr val="bg1"/>
                </a:solidFill>
              </a:rPr>
              <a:t>under </a:t>
            </a:r>
            <a:r>
              <a:rPr lang="en-IN" sz="2000" i="1" dirty="0" smtClean="0">
                <a:solidFill>
                  <a:schemeClr val="bg1"/>
                </a:solidFill>
              </a:rPr>
              <a:t>“02” by DDOs (Deadline: 12 December)</a:t>
            </a:r>
          </a:p>
          <a:p>
            <a:pPr marL="795162" lvl="1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L forms </a:t>
            </a:r>
            <a:r>
              <a:rPr lang="en-IN" sz="2000" i="1" dirty="0" smtClean="0">
                <a:solidFill>
                  <a:schemeClr val="bg1"/>
                </a:solidFill>
              </a:rPr>
              <a:t>under </a:t>
            </a:r>
            <a:r>
              <a:rPr lang="en-IN" sz="2000" i="1" dirty="0" smtClean="0">
                <a:solidFill>
                  <a:schemeClr val="bg1"/>
                </a:solidFill>
              </a:rPr>
              <a:t>31-GIA </a:t>
            </a:r>
            <a:r>
              <a:rPr lang="en-IN" sz="2000" i="1" dirty="0">
                <a:solidFill>
                  <a:schemeClr val="bg1"/>
                </a:solidFill>
              </a:rPr>
              <a:t>to be submitted by </a:t>
            </a:r>
            <a:r>
              <a:rPr lang="en-IN" sz="2000" i="1" dirty="0" err="1" smtClean="0">
                <a:solidFill>
                  <a:schemeClr val="bg1"/>
                </a:solidFill>
              </a:rPr>
              <a:t>HoDs</a:t>
            </a:r>
            <a:r>
              <a:rPr lang="en-IN" sz="2000" i="1" dirty="0" smtClean="0">
                <a:solidFill>
                  <a:schemeClr val="bg1"/>
                </a:solidFill>
              </a:rPr>
              <a:t>/ </a:t>
            </a:r>
            <a:r>
              <a:rPr lang="en-IN" sz="2000" i="1" dirty="0" err="1" smtClean="0">
                <a:solidFill>
                  <a:schemeClr val="bg1"/>
                </a:solidFill>
              </a:rPr>
              <a:t>Depts</a:t>
            </a:r>
            <a:endParaRPr lang="en-IN" sz="20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6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9729094" cy="536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492443"/>
          </a:xfrm>
        </p:spPr>
        <p:txBody>
          <a:bodyPr/>
          <a:lstStyle/>
          <a:p>
            <a:r>
              <a:rPr lang="en-GB" sz="3200" dirty="0" smtClean="0"/>
              <a:t>Key changes introduced </a:t>
            </a:r>
            <a:r>
              <a:rPr lang="en-GB" sz="3200" dirty="0" smtClean="0"/>
              <a:t>(2/7)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340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Key changes introduced </a:t>
            </a:r>
            <a:r>
              <a:rPr lang="en-GB" sz="3200" dirty="0" smtClean="0"/>
              <a:t>(3/7)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1066800"/>
            <a:ext cx="8985504" cy="639470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IN" sz="2000" b="1" i="1" dirty="0" smtClean="0">
                <a:solidFill>
                  <a:srgbClr val="003399"/>
                </a:solidFill>
              </a:rPr>
              <a:t>Limiting </a:t>
            </a:r>
            <a:r>
              <a:rPr lang="en-IN" sz="2000" b="1" i="1" dirty="0" err="1" smtClean="0">
                <a:solidFill>
                  <a:srgbClr val="003399"/>
                </a:solidFill>
              </a:rPr>
              <a:t>mis</a:t>
            </a:r>
            <a:r>
              <a:rPr lang="en-IN" sz="2000" b="1" i="1" dirty="0" smtClean="0">
                <a:solidFill>
                  <a:srgbClr val="003399"/>
                </a:solidFill>
              </a:rPr>
              <a:t>-classifications</a:t>
            </a:r>
            <a:endParaRPr lang="en-IN" sz="20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b="1" i="1" dirty="0" smtClean="0">
                <a:solidFill>
                  <a:schemeClr val="bg1"/>
                </a:solidFill>
              </a:rPr>
              <a:t>Receipt Budget: </a:t>
            </a:r>
            <a:r>
              <a:rPr lang="en-IN" sz="2000" i="1" dirty="0" smtClean="0">
                <a:solidFill>
                  <a:schemeClr val="bg1"/>
                </a:solidFill>
              </a:rPr>
              <a:t>System assisted controls limiting the use of </a:t>
            </a:r>
            <a:r>
              <a:rPr lang="en-IN" sz="2000" i="1" dirty="0">
                <a:solidFill>
                  <a:schemeClr val="bg1"/>
                </a:solidFill>
              </a:rPr>
              <a:t>Minor Head “800 – Others</a:t>
            </a:r>
            <a:r>
              <a:rPr lang="en-IN" sz="2000" i="1" dirty="0" smtClean="0">
                <a:solidFill>
                  <a:schemeClr val="bg1"/>
                </a:solidFill>
              </a:rPr>
              <a:t>”, and the creation of Sub-Head, Sub-sub-Head for capturing detailed information on different types of revenues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b="1" i="1" dirty="0" smtClean="0">
                <a:solidFill>
                  <a:schemeClr val="bg1"/>
                </a:solidFill>
              </a:rPr>
              <a:t>Expenditure Budget: </a:t>
            </a:r>
            <a:r>
              <a:rPr lang="en-IN" sz="2000" i="1" dirty="0" smtClean="0">
                <a:solidFill>
                  <a:schemeClr val="bg1"/>
                </a:solidFill>
              </a:rPr>
              <a:t>Limiting use </a:t>
            </a:r>
            <a:r>
              <a:rPr lang="en-IN" sz="2000" i="1" dirty="0" smtClean="0">
                <a:solidFill>
                  <a:schemeClr val="bg1"/>
                </a:solidFill>
              </a:rPr>
              <a:t>of Minor </a:t>
            </a:r>
            <a:r>
              <a:rPr lang="en-IN" sz="2000" i="1" dirty="0">
                <a:solidFill>
                  <a:schemeClr val="bg1"/>
                </a:solidFill>
              </a:rPr>
              <a:t>Head “800 – Others”, </a:t>
            </a:r>
            <a:r>
              <a:rPr lang="en-IN" sz="2000" i="1" dirty="0" smtClean="0">
                <a:solidFill>
                  <a:schemeClr val="bg1"/>
                </a:solidFill>
              </a:rPr>
              <a:t>Detailed </a:t>
            </a:r>
            <a:r>
              <a:rPr lang="en-IN" sz="2000" i="1" dirty="0">
                <a:solidFill>
                  <a:schemeClr val="bg1"/>
                </a:solidFill>
              </a:rPr>
              <a:t>head “26-Other Charges” or </a:t>
            </a:r>
            <a:r>
              <a:rPr lang="en-IN" sz="2000" i="1" dirty="0" smtClean="0">
                <a:solidFill>
                  <a:schemeClr val="bg1"/>
                </a:solidFill>
              </a:rPr>
              <a:t>Sub </a:t>
            </a:r>
            <a:r>
              <a:rPr lang="en-IN" sz="2000" i="1" dirty="0">
                <a:solidFill>
                  <a:schemeClr val="bg1"/>
                </a:solidFill>
              </a:rPr>
              <a:t>detailed head “99 </a:t>
            </a:r>
            <a:r>
              <a:rPr lang="en-IN" sz="2000" i="1" dirty="0" smtClean="0">
                <a:solidFill>
                  <a:schemeClr val="bg1"/>
                </a:solidFill>
              </a:rPr>
              <a:t>–Others”‘ 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System assisted controls for Revenue</a:t>
            </a:r>
            <a:r>
              <a:rPr lang="en-IN" sz="2000" i="1" dirty="0">
                <a:solidFill>
                  <a:schemeClr val="bg1"/>
                </a:solidFill>
              </a:rPr>
              <a:t> </a:t>
            </a:r>
            <a:r>
              <a:rPr lang="en-IN" sz="2000" i="1" dirty="0" smtClean="0">
                <a:solidFill>
                  <a:schemeClr val="bg1"/>
                </a:solidFill>
              </a:rPr>
              <a:t>vs Capital &amp; Establishment vs Development classifications (except 35- GIA for creation of Capital Assets)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1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Key changes introduced </a:t>
            </a:r>
            <a:r>
              <a:rPr lang="en-GB" sz="3200" dirty="0" smtClean="0"/>
              <a:t>(4/7)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1447798"/>
            <a:ext cx="8985504" cy="518160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IN" sz="2000" b="1" i="1" dirty="0">
                <a:solidFill>
                  <a:srgbClr val="003399"/>
                </a:solidFill>
              </a:rPr>
              <a:t>Rationalize the Expenditure Heads</a:t>
            </a:r>
            <a:endParaRPr lang="en-IN" sz="2000" i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>
                <a:solidFill>
                  <a:schemeClr val="bg1"/>
                </a:solidFill>
              </a:rPr>
              <a:t>Collaborate with the Departments/</a:t>
            </a:r>
            <a:r>
              <a:rPr lang="en-IN" sz="2000" i="1" dirty="0" err="1">
                <a:solidFill>
                  <a:schemeClr val="bg1"/>
                </a:solidFill>
              </a:rPr>
              <a:t>HoDs</a:t>
            </a:r>
            <a:r>
              <a:rPr lang="en-IN" sz="2000" i="1" dirty="0">
                <a:solidFill>
                  <a:schemeClr val="bg1"/>
                </a:solidFill>
              </a:rPr>
              <a:t> to rationalize the Budget Head of Accounts where no expenditure has been recorded (&gt;5000 Detail Heads)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System assisted controls to justify </a:t>
            </a:r>
            <a:r>
              <a:rPr lang="en-IN" sz="2000" i="1" dirty="0">
                <a:solidFill>
                  <a:schemeClr val="bg1"/>
                </a:solidFill>
              </a:rPr>
              <a:t>increase in Budget against a </a:t>
            </a:r>
            <a:r>
              <a:rPr lang="en-IN" sz="2000" i="1" dirty="0" err="1">
                <a:solidFill>
                  <a:schemeClr val="bg1"/>
                </a:solidFill>
              </a:rPr>
              <a:t>HoA</a:t>
            </a:r>
            <a:r>
              <a:rPr lang="en-IN" sz="2000" i="1" dirty="0">
                <a:solidFill>
                  <a:schemeClr val="bg1"/>
                </a:solidFill>
              </a:rPr>
              <a:t> of &gt;10% over 2017-18 Revised </a:t>
            </a:r>
            <a:r>
              <a:rPr lang="en-IN" sz="2000" i="1" dirty="0" smtClean="0">
                <a:solidFill>
                  <a:schemeClr val="bg1"/>
                </a:solidFill>
              </a:rPr>
              <a:t>Estimates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lang="en-IN" sz="20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IN" sz="2000" b="1" i="1" dirty="0">
                <a:solidFill>
                  <a:srgbClr val="003399"/>
                </a:solidFill>
              </a:rPr>
              <a:t>Optimise use of ‘Cash &amp; Debt’ by the State Government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>
                <a:solidFill>
                  <a:schemeClr val="bg1"/>
                </a:solidFill>
              </a:rPr>
              <a:t>Arrears in Revenue collection along with the Collection Plan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>
                <a:solidFill>
                  <a:schemeClr val="bg1"/>
                </a:solidFill>
              </a:rPr>
              <a:t>Quarter-wise Expenditure Plan against each Head of Account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0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Key changes introduced </a:t>
            </a:r>
            <a:r>
              <a:rPr lang="en-GB" sz="3200" dirty="0" smtClean="0"/>
              <a:t>(5/7)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1295400"/>
            <a:ext cx="8985504" cy="35814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IN" sz="2000" b="1" i="1" dirty="0" smtClean="0">
                <a:solidFill>
                  <a:srgbClr val="003399"/>
                </a:solidFill>
              </a:rPr>
              <a:t>Appropriate </a:t>
            </a:r>
            <a:r>
              <a:rPr lang="en-IN" sz="2000" b="1" i="1" dirty="0">
                <a:solidFill>
                  <a:srgbClr val="003399"/>
                </a:solidFill>
              </a:rPr>
              <a:t>Budgetary classifications</a:t>
            </a:r>
            <a:endParaRPr lang="en-IN" sz="20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As part of Budget Preparation efforts, expenditure </a:t>
            </a:r>
            <a:r>
              <a:rPr lang="en-IN" sz="2000" i="1" dirty="0">
                <a:solidFill>
                  <a:schemeClr val="bg1"/>
                </a:solidFill>
              </a:rPr>
              <a:t>to be </a:t>
            </a:r>
            <a:r>
              <a:rPr lang="en-IN" sz="2000" i="1" dirty="0" smtClean="0">
                <a:solidFill>
                  <a:schemeClr val="bg1"/>
                </a:solidFill>
              </a:rPr>
              <a:t>automatically classified</a:t>
            </a:r>
            <a:r>
              <a:rPr lang="en-IN" sz="2000" i="1" dirty="0">
                <a:solidFill>
                  <a:schemeClr val="bg1"/>
                </a:solidFill>
              </a:rPr>
              <a:t>, </a:t>
            </a:r>
            <a:r>
              <a:rPr lang="en-IN" sz="2000" i="1" dirty="0" smtClean="0">
                <a:solidFill>
                  <a:schemeClr val="bg1"/>
                </a:solidFill>
              </a:rPr>
              <a:t>under Establishment/ Development, Revenue/Capital categories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Secretariat </a:t>
            </a:r>
            <a:r>
              <a:rPr lang="en-IN" sz="2000" i="1" dirty="0">
                <a:solidFill>
                  <a:schemeClr val="bg1"/>
                </a:solidFill>
              </a:rPr>
              <a:t>level </a:t>
            </a:r>
            <a:r>
              <a:rPr lang="en-IN" sz="2000" i="1" dirty="0" smtClean="0">
                <a:solidFill>
                  <a:schemeClr val="bg1"/>
                </a:solidFill>
              </a:rPr>
              <a:t>expenditure (Non-Salary) </a:t>
            </a:r>
            <a:r>
              <a:rPr lang="en-IN" sz="2000" i="1" dirty="0">
                <a:solidFill>
                  <a:schemeClr val="bg1"/>
                </a:solidFill>
              </a:rPr>
              <a:t>for all </a:t>
            </a:r>
            <a:r>
              <a:rPr lang="en-IN" sz="2000" i="1" dirty="0" smtClean="0">
                <a:solidFill>
                  <a:schemeClr val="bg1"/>
                </a:solidFill>
              </a:rPr>
              <a:t>administrative </a:t>
            </a:r>
            <a:r>
              <a:rPr lang="en-IN" sz="2000" i="1" dirty="0">
                <a:solidFill>
                  <a:schemeClr val="bg1"/>
                </a:solidFill>
              </a:rPr>
              <a:t>departments </a:t>
            </a:r>
            <a:r>
              <a:rPr lang="en-IN" sz="2000" i="1" dirty="0" smtClean="0">
                <a:solidFill>
                  <a:schemeClr val="bg1"/>
                </a:solidFill>
              </a:rPr>
              <a:t>shall </a:t>
            </a:r>
            <a:r>
              <a:rPr lang="en-IN" sz="2000" i="1" dirty="0">
                <a:solidFill>
                  <a:schemeClr val="bg1"/>
                </a:solidFill>
              </a:rPr>
              <a:t>be reflected under the demand for grants of the respective </a:t>
            </a:r>
            <a:r>
              <a:rPr lang="en-IN" sz="2000" i="1" dirty="0" smtClean="0">
                <a:solidFill>
                  <a:schemeClr val="bg1"/>
                </a:solidFill>
              </a:rPr>
              <a:t>departments</a:t>
            </a:r>
            <a:endParaRPr lang="en-IN" sz="2000" b="1" i="1" dirty="0" smtClean="0">
              <a:solidFill>
                <a:srgbClr val="0033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40" y="4972169"/>
            <a:ext cx="3455860" cy="257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8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Key changes introduced </a:t>
            </a:r>
            <a:r>
              <a:rPr lang="en-GB" sz="3200" dirty="0" smtClean="0"/>
              <a:t>(6/7)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304798" y="1295400"/>
            <a:ext cx="5638801" cy="60198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IN" sz="2000" b="1" i="1" dirty="0">
                <a:solidFill>
                  <a:srgbClr val="003399"/>
                </a:solidFill>
              </a:rPr>
              <a:t>Budget Disclosures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>
                <a:solidFill>
                  <a:schemeClr val="bg1"/>
                </a:solidFill>
              </a:rPr>
              <a:t>Status of Implementation of Budget Announcements of </a:t>
            </a:r>
            <a:r>
              <a:rPr lang="en-IN" sz="2000" i="1" dirty="0" smtClean="0">
                <a:solidFill>
                  <a:schemeClr val="bg1"/>
                </a:solidFill>
              </a:rPr>
              <a:t>2016-17, 2017-18 (As on Dec 31</a:t>
            </a:r>
            <a:r>
              <a:rPr lang="en-IN" sz="2000" i="1" baseline="30000" dirty="0" smtClean="0">
                <a:solidFill>
                  <a:schemeClr val="bg1"/>
                </a:solidFill>
              </a:rPr>
              <a:t>st</a:t>
            </a:r>
            <a:r>
              <a:rPr lang="en-IN" sz="2000" i="1" dirty="0" smtClean="0">
                <a:solidFill>
                  <a:schemeClr val="bg1"/>
                </a:solidFill>
              </a:rPr>
              <a:t>, 2017)</a:t>
            </a:r>
            <a:endParaRPr lang="en-IN" sz="20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IN" sz="2000" b="1" i="1" dirty="0" smtClean="0">
                <a:solidFill>
                  <a:srgbClr val="003399"/>
                </a:solidFill>
              </a:rPr>
              <a:t>Database </a:t>
            </a:r>
            <a:r>
              <a:rPr lang="en-IN" sz="2000" b="1" i="1" dirty="0">
                <a:solidFill>
                  <a:srgbClr val="003399"/>
                </a:solidFill>
              </a:rPr>
              <a:t>of Key Assets</a:t>
            </a:r>
            <a:endParaRPr lang="en-IN" sz="2000" i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>
                <a:solidFill>
                  <a:schemeClr val="bg1"/>
                </a:solidFill>
              </a:rPr>
              <a:t>DDO/ </a:t>
            </a:r>
            <a:r>
              <a:rPr lang="en-IN" sz="2000" i="1" dirty="0" err="1">
                <a:solidFill>
                  <a:schemeClr val="bg1"/>
                </a:solidFill>
              </a:rPr>
              <a:t>HoD</a:t>
            </a:r>
            <a:r>
              <a:rPr lang="en-IN" sz="2000" i="1" dirty="0">
                <a:solidFill>
                  <a:schemeClr val="bg1"/>
                </a:solidFill>
              </a:rPr>
              <a:t> to submit list of currently available owned Vehicles (Working, Under Repair, </a:t>
            </a:r>
            <a:r>
              <a:rPr lang="en-IN" sz="2000" i="1" dirty="0" smtClean="0">
                <a:solidFill>
                  <a:schemeClr val="bg1"/>
                </a:solidFill>
              </a:rPr>
              <a:t>To be c</a:t>
            </a:r>
            <a:r>
              <a:rPr lang="en-IN" sz="2000" i="1" dirty="0" smtClean="0">
                <a:solidFill>
                  <a:schemeClr val="bg1"/>
                </a:solidFill>
              </a:rPr>
              <a:t>ondemned</a:t>
            </a:r>
            <a:r>
              <a:rPr lang="en-IN" sz="2000" i="1" dirty="0">
                <a:solidFill>
                  <a:schemeClr val="bg1"/>
                </a:solidFill>
              </a:rPr>
              <a:t>) – deadline for DDO is Dec </a:t>
            </a:r>
            <a:r>
              <a:rPr lang="en-IN" sz="2000" i="1" dirty="0" smtClean="0">
                <a:solidFill>
                  <a:schemeClr val="bg1"/>
                </a:solidFill>
              </a:rPr>
              <a:t>30</a:t>
            </a:r>
            <a:r>
              <a:rPr lang="en-IN" sz="2000" i="1" baseline="30000" dirty="0" smtClean="0">
                <a:solidFill>
                  <a:schemeClr val="bg1"/>
                </a:solidFill>
              </a:rPr>
              <a:t>th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>
                <a:solidFill>
                  <a:schemeClr val="bg1"/>
                </a:solidFill>
              </a:rPr>
              <a:t>DDO/ </a:t>
            </a:r>
            <a:r>
              <a:rPr lang="en-IN" sz="2000" i="1" dirty="0" err="1">
                <a:solidFill>
                  <a:schemeClr val="bg1"/>
                </a:solidFill>
              </a:rPr>
              <a:t>HoD</a:t>
            </a:r>
            <a:r>
              <a:rPr lang="en-IN" sz="2000" i="1" dirty="0">
                <a:solidFill>
                  <a:schemeClr val="bg1"/>
                </a:solidFill>
              </a:rPr>
              <a:t> to submit list of </a:t>
            </a:r>
            <a:r>
              <a:rPr lang="en-IN" sz="2000" i="1" dirty="0" smtClean="0">
                <a:solidFill>
                  <a:schemeClr val="bg1"/>
                </a:solidFill>
              </a:rPr>
              <a:t>Projects initiated where AA has been given, work started but </a:t>
            </a:r>
            <a:r>
              <a:rPr lang="en-IN" sz="2000" i="1" dirty="0" smtClean="0">
                <a:solidFill>
                  <a:schemeClr val="bg1"/>
                </a:solidFill>
              </a:rPr>
              <a:t>not </a:t>
            </a:r>
            <a:r>
              <a:rPr lang="en-IN" sz="2000" i="1" dirty="0" smtClean="0">
                <a:solidFill>
                  <a:schemeClr val="bg1"/>
                </a:solidFill>
              </a:rPr>
              <a:t>completed – </a:t>
            </a:r>
            <a:r>
              <a:rPr lang="en-IN" sz="2000" i="1" dirty="0">
                <a:solidFill>
                  <a:schemeClr val="bg1"/>
                </a:solidFill>
              </a:rPr>
              <a:t>deadline for DDO is Dec </a:t>
            </a:r>
            <a:r>
              <a:rPr lang="en-IN" sz="2000" i="1" dirty="0" smtClean="0">
                <a:solidFill>
                  <a:schemeClr val="bg1"/>
                </a:solidFill>
              </a:rPr>
              <a:t>30</a:t>
            </a:r>
            <a:r>
              <a:rPr lang="en-IN" sz="2000" i="1" baseline="30000" dirty="0" smtClean="0">
                <a:solidFill>
                  <a:schemeClr val="bg1"/>
                </a:solidFill>
              </a:rPr>
              <a:t>th</a:t>
            </a:r>
            <a:endParaRPr lang="en-IN" sz="2000" i="1" baseline="30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3633815" cy="586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42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Key changes introduced </a:t>
            </a:r>
            <a:r>
              <a:rPr lang="en-GB" sz="3200" dirty="0" smtClean="0"/>
              <a:t>(7/7)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457197" y="1447799"/>
            <a:ext cx="5333999" cy="3959353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IN" sz="2000" b="1" i="1" dirty="0" smtClean="0">
                <a:solidFill>
                  <a:srgbClr val="003399"/>
                </a:solidFill>
              </a:rPr>
              <a:t>Shorten </a:t>
            </a:r>
            <a:r>
              <a:rPr lang="en-IN" sz="2000" b="1" i="1" dirty="0" smtClean="0">
                <a:solidFill>
                  <a:srgbClr val="003399"/>
                </a:solidFill>
              </a:rPr>
              <a:t>the Budget Cycle</a:t>
            </a:r>
            <a:endParaRPr lang="en-IN" sz="2000" i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Budget Kick-off on Dec 1</a:t>
            </a:r>
            <a:r>
              <a:rPr lang="en-IN" sz="2000" i="1" baseline="30000" dirty="0" smtClean="0">
                <a:solidFill>
                  <a:schemeClr val="bg1"/>
                </a:solidFill>
              </a:rPr>
              <a:t>st</a:t>
            </a:r>
            <a:r>
              <a:rPr lang="en-IN" sz="2000" i="1" dirty="0" smtClean="0">
                <a:solidFill>
                  <a:schemeClr val="bg1"/>
                </a:solidFill>
              </a:rPr>
              <a:t>, Last date for Expenditure, Receipt submission on Jan 08</a:t>
            </a:r>
            <a:r>
              <a:rPr lang="en-IN" sz="2000" i="1" baseline="30000" dirty="0" smtClean="0">
                <a:solidFill>
                  <a:schemeClr val="bg1"/>
                </a:solidFill>
              </a:rPr>
              <a:t>th</a:t>
            </a:r>
            <a:r>
              <a:rPr lang="en-IN" sz="2000" i="1" dirty="0" smtClean="0">
                <a:solidFill>
                  <a:schemeClr val="bg1"/>
                </a:solidFill>
              </a:rPr>
              <a:t> (Scrutiny, Finalization by Jan 27</a:t>
            </a:r>
            <a:r>
              <a:rPr lang="en-IN" sz="2000" i="1" baseline="30000" dirty="0" smtClean="0">
                <a:solidFill>
                  <a:schemeClr val="bg1"/>
                </a:solidFill>
              </a:rPr>
              <a:t>th</a:t>
            </a:r>
            <a:r>
              <a:rPr lang="en-IN" sz="2000" i="1" dirty="0" smtClean="0">
                <a:solidFill>
                  <a:schemeClr val="bg1"/>
                </a:solidFill>
              </a:rPr>
              <a:t>) </a:t>
            </a:r>
            <a:endParaRPr lang="en-IN" sz="2000" i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Detailed timelines are mentioned in page 18 of the Budget Guidelines 2018-19</a:t>
            </a:r>
            <a:endParaRPr lang="en-IN" sz="2000" i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447800"/>
            <a:ext cx="3567112" cy="471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0352" y="457200"/>
            <a:ext cx="8997696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3200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Budget Review Meeting Schedule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 rot="10800000" flipV="1">
            <a:off x="380996" y="1143000"/>
            <a:ext cx="9296399" cy="64770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Review Meetings will be held every Tuesday and </a:t>
            </a:r>
            <a:r>
              <a:rPr lang="en-US" sz="2000" dirty="0" smtClean="0">
                <a:solidFill>
                  <a:schemeClr val="bg1"/>
                </a:solidFill>
              </a:rPr>
              <a:t>Friday at (1.30 PM &amp; 3.30 PM) in 4 groups </a:t>
            </a:r>
            <a:r>
              <a:rPr lang="en-US" sz="2000" dirty="0">
                <a:solidFill>
                  <a:schemeClr val="bg1"/>
                </a:solidFill>
              </a:rPr>
              <a:t>starting from </a:t>
            </a:r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December </a:t>
            </a:r>
            <a:r>
              <a:rPr lang="en-US" sz="2000" b="1" dirty="0">
                <a:solidFill>
                  <a:schemeClr val="bg1"/>
                </a:solidFill>
              </a:rPr>
              <a:t>till 12th January, 2018</a:t>
            </a:r>
            <a:r>
              <a:rPr lang="en-GB" sz="2000" dirty="0">
                <a:solidFill>
                  <a:schemeClr val="bg1"/>
                </a:solidFill>
              </a:rPr>
              <a:t> to monitor the Budget Preparation Process</a:t>
            </a:r>
          </a:p>
          <a:p>
            <a:pPr>
              <a:lnSpc>
                <a:spcPct val="150000"/>
              </a:lnSpc>
            </a:pPr>
            <a:endParaRPr lang="en-GB" sz="1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Attendees</a:t>
            </a:r>
            <a:r>
              <a:rPr lang="en-GB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Nodal Officers of the Administrative Departments/ </a:t>
            </a:r>
            <a:r>
              <a:rPr lang="en-US" sz="2000" dirty="0" err="1">
                <a:solidFill>
                  <a:schemeClr val="bg1"/>
                </a:solidFill>
              </a:rPr>
              <a:t>HoDs</a:t>
            </a:r>
            <a:r>
              <a:rPr lang="en-US" sz="2000" dirty="0">
                <a:solidFill>
                  <a:schemeClr val="bg1"/>
                </a:solidFill>
              </a:rPr>
              <a:t> (Sr. FAs/ FAs of the Administrative Department along with the Sr. FAOs / FAOs of the </a:t>
            </a:r>
            <a:r>
              <a:rPr lang="en-US" sz="2000" dirty="0" err="1">
                <a:solidFill>
                  <a:schemeClr val="bg1"/>
                </a:solidFill>
              </a:rPr>
              <a:t>HoD</a:t>
            </a:r>
            <a:r>
              <a:rPr lang="en-US" sz="2000" dirty="0">
                <a:solidFill>
                  <a:schemeClr val="bg1"/>
                </a:solidFill>
              </a:rPr>
              <a:t>, in addition to any other officer that the Department/ </a:t>
            </a:r>
            <a:r>
              <a:rPr lang="en-US" sz="2000" dirty="0" err="1">
                <a:solidFill>
                  <a:schemeClr val="bg1"/>
                </a:solidFill>
              </a:rPr>
              <a:t>HoDs</a:t>
            </a:r>
            <a:r>
              <a:rPr lang="en-US" sz="2000" dirty="0">
                <a:solidFill>
                  <a:schemeClr val="bg1"/>
                </a:solidFill>
              </a:rPr>
              <a:t> may designate)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Venue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Finance Department Conference Hall, Ground </a:t>
            </a:r>
            <a:r>
              <a:rPr lang="en-US" sz="2000" dirty="0" smtClean="0">
                <a:solidFill>
                  <a:schemeClr val="bg1"/>
                </a:solidFill>
              </a:rPr>
              <a:t>Floor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Note</a:t>
            </a:r>
            <a:r>
              <a:rPr lang="en-US" sz="2000" dirty="0" smtClean="0">
                <a:solidFill>
                  <a:schemeClr val="bg1"/>
                </a:solidFill>
              </a:rPr>
              <a:t>: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Meeting of Groups 3, 4 will be held on 4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 Dec, Monday @ 1.30 PM &amp; 3.30 PM respectively. Subsequent meetings for Groups 3, 4 to be held every Friday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4543207"/>
            <a:ext cx="4419600" cy="2543393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 smtClean="0"/>
          </a:p>
        </p:txBody>
      </p:sp>
      <p:pic>
        <p:nvPicPr>
          <p:cNvPr id="1026" name="Picture 2" descr="https://media.licdn.com/mpr/mpr/AAEAAQAAAAAAAAzzAAAAJGNhOThiNDlmLTFmMDYtNDg3Yy1hNjUwLTE3MTdjNDMzZThm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747273" cy="22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4419600" cy="22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anspare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3" y="4543207"/>
            <a:ext cx="3822037" cy="25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530352" y="457200"/>
            <a:ext cx="8997696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3200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Philosophy of Budget 2018-19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4709270"/>
            <a:ext cx="4495800" cy="21487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Partnership with Departments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noProof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Technology to support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noProof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Budget Transparency to increase</a:t>
            </a:r>
            <a:endParaRPr lang="en-IN" sz="2400" noProof="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0352" y="457200"/>
            <a:ext cx="8997696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3200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Support from Finance Department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 rot="10800000" flipV="1">
            <a:off x="380995" y="1600200"/>
            <a:ext cx="9296399" cy="54102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b="1" i="1" dirty="0" smtClean="0">
                <a:solidFill>
                  <a:schemeClr val="bg1"/>
                </a:solidFill>
              </a:rPr>
              <a:t>Weekly interaction</a:t>
            </a:r>
            <a:r>
              <a:rPr lang="en-IN" sz="2000" i="1" dirty="0" smtClean="0">
                <a:solidFill>
                  <a:schemeClr val="bg1"/>
                </a:solidFill>
              </a:rPr>
              <a:t> with the concerned Departments/ </a:t>
            </a:r>
            <a:r>
              <a:rPr lang="en-IN" sz="2000" i="1" dirty="0" err="1" smtClean="0">
                <a:solidFill>
                  <a:schemeClr val="bg1"/>
                </a:solidFill>
              </a:rPr>
              <a:t>HoDs</a:t>
            </a:r>
            <a:endParaRPr lang="en-IN" sz="20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IN" sz="20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b="1" i="1" dirty="0" smtClean="0">
                <a:solidFill>
                  <a:schemeClr val="bg1"/>
                </a:solidFill>
              </a:rPr>
              <a:t>Hands-on training</a:t>
            </a:r>
            <a:r>
              <a:rPr lang="en-IN" sz="2000" i="1" dirty="0" smtClean="0">
                <a:solidFill>
                  <a:schemeClr val="bg1"/>
                </a:solidFill>
              </a:rPr>
              <a:t> at the Finance Department Training Hall</a:t>
            </a:r>
          </a:p>
          <a:p>
            <a:pPr marL="795162" lvl="1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Any day of the week, any time</a:t>
            </a:r>
          </a:p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IN" sz="20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b="1" i="1" dirty="0" smtClean="0">
                <a:solidFill>
                  <a:schemeClr val="bg1"/>
                </a:solidFill>
              </a:rPr>
              <a:t>Technical staff </a:t>
            </a:r>
            <a:r>
              <a:rPr lang="en-IN" sz="2000" i="1" dirty="0" smtClean="0">
                <a:solidFill>
                  <a:schemeClr val="bg1"/>
                </a:solidFill>
              </a:rPr>
              <a:t>placed at each Treasury/ Sub-Treasury for any technical assistance to the DDOs</a:t>
            </a:r>
          </a:p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IN" sz="20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b="1" i="1" dirty="0" smtClean="0">
                <a:solidFill>
                  <a:schemeClr val="bg1"/>
                </a:solidFill>
              </a:rPr>
              <a:t>Budget Helpdesk</a:t>
            </a:r>
            <a:r>
              <a:rPr lang="en-IN" sz="2000" i="1" dirty="0" smtClean="0">
                <a:solidFill>
                  <a:schemeClr val="bg1"/>
                </a:solidFill>
              </a:rPr>
              <a:t>: </a:t>
            </a:r>
            <a:r>
              <a:rPr lang="en-IN" sz="2000" i="1" dirty="0" smtClean="0">
                <a:solidFill>
                  <a:schemeClr val="bg1"/>
                </a:solidFill>
                <a:hlinkClick r:id="rId2"/>
              </a:rPr>
              <a:t>helpdesk.budget@afegu.in</a:t>
            </a:r>
            <a:endParaRPr lang="en-IN" sz="2000" i="1" dirty="0">
              <a:solidFill>
                <a:schemeClr val="bg1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IN" sz="20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b="1" i="1" dirty="0" smtClean="0">
                <a:solidFill>
                  <a:schemeClr val="bg1"/>
                </a:solidFill>
              </a:rPr>
              <a:t>Budget Cell</a:t>
            </a:r>
            <a:r>
              <a:rPr lang="en-IN" sz="2000" i="1" dirty="0" smtClean="0">
                <a:solidFill>
                  <a:schemeClr val="bg1"/>
                </a:solidFill>
              </a:rPr>
              <a:t> established in the Finance Department for assistance to the Departments, </a:t>
            </a:r>
            <a:r>
              <a:rPr lang="en-IN" sz="2000" i="1" dirty="0" err="1" smtClean="0">
                <a:solidFill>
                  <a:schemeClr val="bg1"/>
                </a:solidFill>
              </a:rPr>
              <a:t>HoDs</a:t>
            </a:r>
            <a:endParaRPr lang="en-IN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029200"/>
            <a:ext cx="5867400" cy="923330"/>
          </a:xfrm>
        </p:spPr>
        <p:txBody>
          <a:bodyPr/>
          <a:lstStyle/>
          <a:p>
            <a:pPr algn="ctr"/>
            <a:r>
              <a:rPr lang="en-IN" sz="6000" dirty="0" smtClean="0"/>
              <a:t>Thank You!</a:t>
            </a:r>
            <a:endParaRPr lang="en-IN" sz="6000" dirty="0"/>
          </a:p>
        </p:txBody>
      </p:sp>
      <p:sp>
        <p:nvSpPr>
          <p:cNvPr id="4" name="Rectangle 3"/>
          <p:cNvSpPr/>
          <p:nvPr/>
        </p:nvSpPr>
        <p:spPr>
          <a:xfrm>
            <a:off x="1066800" y="838200"/>
            <a:ext cx="7315200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3600" b="1" i="1" dirty="0">
                <a:solidFill>
                  <a:schemeClr val="bg1"/>
                </a:solidFill>
              </a:rPr>
              <a:t>Alone we can do so little. Together we can do so much</a:t>
            </a:r>
            <a:r>
              <a:rPr lang="en-US" altLang="en-US" sz="3600" b="1" i="1" dirty="0" smtClean="0">
                <a:solidFill>
                  <a:schemeClr val="bg1"/>
                </a:solidFill>
              </a:rPr>
              <a:t>.</a:t>
            </a:r>
            <a:endParaRPr lang="en-US" alt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0352" y="457200"/>
            <a:ext cx="8997696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3200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9372600" cy="4953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N" sz="2400" b="1" i="1" dirty="0" smtClean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 rot="10800000" flipV="1">
            <a:off x="533401" y="1295400"/>
            <a:ext cx="8985504" cy="5943599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chemeClr val="bg1"/>
                </a:solidFill>
              </a:rPr>
              <a:t>Background: Public Finance Reforms</a:t>
            </a:r>
          </a:p>
          <a:p>
            <a:pPr marL="361950" indent="-361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chemeClr val="bg1"/>
                </a:solidFill>
              </a:rPr>
              <a:t>Rationale to Proposed changes: Budget 2018-19</a:t>
            </a:r>
          </a:p>
          <a:p>
            <a:pPr marL="361950" indent="-361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chemeClr val="bg1"/>
                </a:solidFill>
              </a:rPr>
              <a:t>Changes introduced: Budget 2018-19</a:t>
            </a:r>
          </a:p>
          <a:p>
            <a:pPr marL="871362" lvl="1" indent="-361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i="1" dirty="0">
                <a:solidFill>
                  <a:schemeClr val="bg1"/>
                </a:solidFill>
              </a:rPr>
              <a:t>Electronic Budget </a:t>
            </a:r>
          </a:p>
          <a:p>
            <a:pPr marL="871362" lvl="1" indent="-361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i="1" dirty="0">
                <a:solidFill>
                  <a:schemeClr val="bg1"/>
                </a:solidFill>
              </a:rPr>
              <a:t>Outcome &amp; Sectoral Budgets</a:t>
            </a:r>
          </a:p>
          <a:p>
            <a:pPr marL="871362" lvl="1" indent="-361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i="1" dirty="0">
                <a:solidFill>
                  <a:schemeClr val="bg1"/>
                </a:solidFill>
              </a:rPr>
              <a:t>Other key procedural changes</a:t>
            </a:r>
          </a:p>
          <a:p>
            <a:pPr marL="361950" indent="-361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chemeClr val="bg1"/>
                </a:solidFill>
              </a:rPr>
              <a:t>Budget Review Meeting schedule</a:t>
            </a:r>
          </a:p>
          <a:p>
            <a:pPr marL="361950" indent="-361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chemeClr val="bg1"/>
                </a:solidFill>
              </a:rPr>
              <a:t>Support from Finance </a:t>
            </a:r>
            <a:r>
              <a:rPr lang="en-IN" sz="2400" b="1" i="1" dirty="0" smtClean="0">
                <a:solidFill>
                  <a:schemeClr val="bg1"/>
                </a:solidFill>
              </a:rPr>
              <a:t>Department</a:t>
            </a:r>
            <a:endParaRPr lang="en-IN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Background : Public Finance Reforms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1" name="Rounded Rectangle 60"/>
          <p:cNvSpPr/>
          <p:nvPr/>
        </p:nvSpPr>
        <p:spPr>
          <a:xfrm rot="10800000" flipV="1">
            <a:off x="533400" y="1066801"/>
            <a:ext cx="8985504" cy="21336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99"/>
                </a:solidFill>
              </a:rPr>
              <a:t>Major Transformation in Public Finance Management </a:t>
            </a:r>
            <a:r>
              <a:rPr lang="en-IN" sz="1800" b="1" dirty="0" smtClean="0">
                <a:solidFill>
                  <a:srgbClr val="000099"/>
                </a:solidFill>
              </a:rPr>
              <a:t>in the last 20 months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End of Planning Commission and State to Plan &amp; Prioritize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Central </a:t>
            </a:r>
            <a:r>
              <a:rPr lang="en-IN" sz="1800" i="1" dirty="0">
                <a:solidFill>
                  <a:schemeClr val="bg1"/>
                </a:solidFill>
              </a:rPr>
              <a:t>Taxes devolution increased to 42% from 32%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Restructuring &amp; rationalization of Centrally Sponsored Schemes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Plan</a:t>
            </a:r>
            <a:r>
              <a:rPr lang="en-IN" sz="1800" i="1" dirty="0">
                <a:solidFill>
                  <a:schemeClr val="bg1"/>
                </a:solidFill>
              </a:rPr>
              <a:t>, </a:t>
            </a:r>
            <a:r>
              <a:rPr lang="en-IN" sz="1800" i="1" dirty="0" smtClean="0">
                <a:solidFill>
                  <a:schemeClr val="bg1"/>
                </a:solidFill>
              </a:rPr>
              <a:t>Non-Plan distinction </a:t>
            </a:r>
            <a:r>
              <a:rPr lang="en-IN" sz="1800" i="1" dirty="0">
                <a:solidFill>
                  <a:schemeClr val="bg1"/>
                </a:solidFill>
              </a:rPr>
              <a:t>removed; Expenditure classified as Revenue, </a:t>
            </a:r>
            <a:r>
              <a:rPr lang="en-IN" sz="1800" i="1" dirty="0" smtClean="0">
                <a:solidFill>
                  <a:schemeClr val="bg1"/>
                </a:solidFill>
              </a:rPr>
              <a:t>Capital</a:t>
            </a:r>
            <a:endParaRPr lang="en-IN" sz="1800" i="1" dirty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3429000"/>
            <a:ext cx="8985504" cy="4114799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IN" sz="1800" b="1" dirty="0" smtClean="0">
                <a:solidFill>
                  <a:srgbClr val="003399"/>
                </a:solidFill>
              </a:rPr>
              <a:t>Reforms agenda being driven in Finance Department</a:t>
            </a:r>
            <a:endParaRPr lang="en-IN" sz="1800" b="1" dirty="0">
              <a:solidFill>
                <a:srgbClr val="0033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err="1" smtClean="0">
                <a:solidFill>
                  <a:schemeClr val="bg1"/>
                </a:solidFill>
              </a:rPr>
              <a:t>ReSTART</a:t>
            </a:r>
            <a:r>
              <a:rPr lang="en-IN" sz="1800" i="1" dirty="0" smtClean="0">
                <a:solidFill>
                  <a:schemeClr val="bg1"/>
                </a:solidFill>
              </a:rPr>
              <a:t> Assam</a:t>
            </a:r>
          </a:p>
          <a:p>
            <a:pPr marL="795162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Assam State Public Finance Institutional Reforms (</a:t>
            </a:r>
            <a:r>
              <a:rPr lang="en-IN" sz="1800" i="1" dirty="0" err="1" smtClean="0">
                <a:solidFill>
                  <a:schemeClr val="bg1"/>
                </a:solidFill>
              </a:rPr>
              <a:t>ASPIRe</a:t>
            </a:r>
            <a:r>
              <a:rPr lang="en-IN" sz="1800" i="1" dirty="0" smtClean="0">
                <a:solidFill>
                  <a:schemeClr val="bg1"/>
                </a:solidFill>
              </a:rPr>
              <a:t>) Project</a:t>
            </a:r>
          </a:p>
          <a:p>
            <a:pPr marL="795162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Lead Externally Aided Projects (LEAP) Cell</a:t>
            </a:r>
            <a:endParaRPr lang="en-IN" sz="1800" i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Assam Public Procurement Act, 2017 (Draft </a:t>
            </a:r>
            <a:r>
              <a:rPr lang="en-IN" sz="1800" i="1" dirty="0">
                <a:solidFill>
                  <a:schemeClr val="bg1"/>
                </a:solidFill>
              </a:rPr>
              <a:t>r</a:t>
            </a:r>
            <a:r>
              <a:rPr lang="en-IN" sz="1800" i="1" dirty="0" smtClean="0">
                <a:solidFill>
                  <a:schemeClr val="bg1"/>
                </a:solidFill>
              </a:rPr>
              <a:t>ules circulated to Departments)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Online Budget Preparation &amp; Distribution</a:t>
            </a:r>
            <a:endParaRPr lang="en-IN" sz="1800" i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Online Ceiling Proposal to the DDOs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Online Salary Bill (now covers almost 95% of DDOs)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First Salary Module (now rolled out)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i="1" dirty="0" smtClean="0">
                <a:solidFill>
                  <a:schemeClr val="bg1"/>
                </a:solidFill>
              </a:rPr>
              <a:t>Online Non-Salary Bills (now being piloted)</a:t>
            </a:r>
            <a:endParaRPr lang="en-IN" sz="18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Rationale to proposed changes: Budget 2018-19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1453895"/>
            <a:ext cx="8985504" cy="608990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In continuation with the efforts towards Public Finance reforms, we are introducing new initiatives in Budget 2018-19 aimed to:</a:t>
            </a:r>
          </a:p>
          <a:p>
            <a:pPr marL="441325" lvl="1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‘</a:t>
            </a:r>
            <a:r>
              <a:rPr lang="en-IN" sz="2000" b="1" i="1" dirty="0" smtClean="0">
                <a:solidFill>
                  <a:srgbClr val="003399"/>
                </a:solidFill>
              </a:rPr>
              <a:t>Reduce the Data-entry</a:t>
            </a:r>
            <a:r>
              <a:rPr lang="en-IN" sz="2000" i="1" dirty="0" smtClean="0">
                <a:solidFill>
                  <a:schemeClr val="bg1"/>
                </a:solidFill>
              </a:rPr>
              <a:t>’ effort at the </a:t>
            </a:r>
            <a:r>
              <a:rPr lang="en-IN" sz="2000" i="1" dirty="0" err="1" smtClean="0">
                <a:solidFill>
                  <a:schemeClr val="bg1"/>
                </a:solidFill>
              </a:rPr>
              <a:t>HoD</a:t>
            </a:r>
            <a:r>
              <a:rPr lang="en-IN" sz="2000" i="1" dirty="0" smtClean="0">
                <a:solidFill>
                  <a:schemeClr val="bg1"/>
                </a:solidFill>
              </a:rPr>
              <a:t>/ Department levels</a:t>
            </a:r>
          </a:p>
          <a:p>
            <a:pPr marL="441325" lvl="1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‘</a:t>
            </a:r>
            <a:r>
              <a:rPr lang="en-IN" sz="2000" b="1" i="1" dirty="0" smtClean="0">
                <a:solidFill>
                  <a:srgbClr val="003399"/>
                </a:solidFill>
              </a:rPr>
              <a:t>Limit the </a:t>
            </a:r>
            <a:r>
              <a:rPr lang="en-IN" sz="2000" b="1" i="1" dirty="0" err="1" smtClean="0">
                <a:solidFill>
                  <a:srgbClr val="003399"/>
                </a:solidFill>
              </a:rPr>
              <a:t>mis</a:t>
            </a:r>
            <a:r>
              <a:rPr lang="en-IN" sz="2000" b="1" i="1" dirty="0" smtClean="0">
                <a:solidFill>
                  <a:srgbClr val="003399"/>
                </a:solidFill>
              </a:rPr>
              <a:t>-classifications</a:t>
            </a:r>
            <a:r>
              <a:rPr lang="en-IN" sz="2000" i="1" dirty="0" smtClean="0">
                <a:solidFill>
                  <a:schemeClr val="bg1"/>
                </a:solidFill>
              </a:rPr>
              <a:t>’ of Receipt/ Expenditure Heads</a:t>
            </a:r>
          </a:p>
          <a:p>
            <a:pPr marL="441325" lvl="1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‘</a:t>
            </a:r>
            <a:r>
              <a:rPr lang="en-IN" sz="2000" b="1" i="1" dirty="0" smtClean="0">
                <a:solidFill>
                  <a:srgbClr val="003399"/>
                </a:solidFill>
              </a:rPr>
              <a:t>Shorten </a:t>
            </a:r>
            <a:r>
              <a:rPr lang="en-IN" sz="2000" b="1" i="1" dirty="0">
                <a:solidFill>
                  <a:srgbClr val="003399"/>
                </a:solidFill>
              </a:rPr>
              <a:t>the </a:t>
            </a:r>
            <a:r>
              <a:rPr lang="en-IN" sz="2000" b="1" i="1" dirty="0" smtClean="0">
                <a:solidFill>
                  <a:srgbClr val="003399"/>
                </a:solidFill>
              </a:rPr>
              <a:t>Budget </a:t>
            </a:r>
            <a:r>
              <a:rPr lang="en-IN" sz="2000" b="1" i="1" dirty="0">
                <a:solidFill>
                  <a:srgbClr val="003399"/>
                </a:solidFill>
              </a:rPr>
              <a:t>preparation</a:t>
            </a:r>
            <a:r>
              <a:rPr lang="en-IN" sz="2000" i="1" dirty="0">
                <a:solidFill>
                  <a:schemeClr val="bg1"/>
                </a:solidFill>
              </a:rPr>
              <a:t>’ cycle-time</a:t>
            </a:r>
          </a:p>
          <a:p>
            <a:pPr marL="441325" lvl="1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‘</a:t>
            </a:r>
            <a:r>
              <a:rPr lang="en-IN" sz="2000" b="1" i="1" dirty="0" smtClean="0">
                <a:solidFill>
                  <a:srgbClr val="003399"/>
                </a:solidFill>
              </a:rPr>
              <a:t>Rationalize the Expenditure Heads</a:t>
            </a:r>
            <a:r>
              <a:rPr lang="en-IN" sz="2000" i="1" dirty="0" smtClean="0">
                <a:solidFill>
                  <a:schemeClr val="bg1"/>
                </a:solidFill>
              </a:rPr>
              <a:t>’ of Accounts</a:t>
            </a:r>
          </a:p>
          <a:p>
            <a:pPr marL="441325" lvl="1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Capture the expenditure planned under ‘</a:t>
            </a:r>
            <a:r>
              <a:rPr lang="en-IN" sz="2000" b="1" i="1" dirty="0" smtClean="0">
                <a:solidFill>
                  <a:srgbClr val="003399"/>
                </a:solidFill>
              </a:rPr>
              <a:t>Appropriate Budgetary classifications</a:t>
            </a:r>
            <a:r>
              <a:rPr lang="en-IN" sz="2000" b="1" i="1" dirty="0" smtClean="0">
                <a:solidFill>
                  <a:schemeClr val="bg1"/>
                </a:solidFill>
              </a:rPr>
              <a:t>’</a:t>
            </a:r>
            <a:r>
              <a:rPr lang="en-IN" sz="2000" i="1" dirty="0" smtClean="0">
                <a:solidFill>
                  <a:schemeClr val="bg1"/>
                </a:solidFill>
              </a:rPr>
              <a:t> (Gender) &amp; bring Outcome focus to Budget (SDG)</a:t>
            </a:r>
          </a:p>
          <a:p>
            <a:pPr marL="441325" lvl="1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Optimise use of ‘</a:t>
            </a:r>
            <a:r>
              <a:rPr lang="en-IN" sz="2000" b="1" i="1" dirty="0" smtClean="0">
                <a:solidFill>
                  <a:srgbClr val="003399"/>
                </a:solidFill>
              </a:rPr>
              <a:t>Cash &amp; Debt</a:t>
            </a:r>
            <a:r>
              <a:rPr lang="en-IN" sz="2000" i="1" dirty="0" smtClean="0">
                <a:solidFill>
                  <a:schemeClr val="bg1"/>
                </a:solidFill>
              </a:rPr>
              <a:t>’ by the State Government</a:t>
            </a:r>
          </a:p>
          <a:p>
            <a:pPr marL="441325" lvl="1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Increase </a:t>
            </a:r>
            <a:r>
              <a:rPr lang="en-IN" sz="2000" i="1" dirty="0" smtClean="0">
                <a:solidFill>
                  <a:schemeClr val="bg1"/>
                </a:solidFill>
              </a:rPr>
              <a:t>‘</a:t>
            </a:r>
            <a:r>
              <a:rPr lang="en-IN" sz="2000" b="1" i="1" dirty="0" smtClean="0">
                <a:solidFill>
                  <a:srgbClr val="003399"/>
                </a:solidFill>
              </a:rPr>
              <a:t>Budget Disclosures</a:t>
            </a:r>
            <a:r>
              <a:rPr lang="en-IN" sz="2000" i="1" dirty="0" smtClean="0">
                <a:solidFill>
                  <a:schemeClr val="bg1"/>
                </a:solidFill>
              </a:rPr>
              <a:t>’ as part of </a:t>
            </a:r>
            <a:r>
              <a:rPr lang="en-IN" sz="2000" i="1" dirty="0" smtClean="0">
                <a:solidFill>
                  <a:schemeClr val="bg1"/>
                </a:solidFill>
              </a:rPr>
              <a:t>Transparency </a:t>
            </a:r>
            <a:r>
              <a:rPr lang="en-IN" sz="2000" i="1" dirty="0" smtClean="0">
                <a:solidFill>
                  <a:schemeClr val="bg1"/>
                </a:solidFill>
              </a:rPr>
              <a:t>initiatives</a:t>
            </a:r>
          </a:p>
          <a:p>
            <a:pPr marL="441325" lvl="1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Build ‘</a:t>
            </a:r>
            <a:r>
              <a:rPr lang="en-IN" sz="2000" b="1" i="1" dirty="0" smtClean="0">
                <a:solidFill>
                  <a:srgbClr val="003399"/>
                </a:solidFill>
              </a:rPr>
              <a:t>Database of Key Assets’</a:t>
            </a:r>
            <a:r>
              <a:rPr lang="en-IN" sz="2000" i="1" dirty="0" smtClean="0">
                <a:solidFill>
                  <a:schemeClr val="bg1"/>
                </a:solidFill>
              </a:rPr>
              <a:t> of the State</a:t>
            </a:r>
            <a:endParaRPr lang="en-IN" sz="20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5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Electronic Budget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152398" y="1069848"/>
            <a:ext cx="6172199" cy="655015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Mobile </a:t>
            </a:r>
            <a:r>
              <a:rPr lang="en-IN" sz="2000" i="1" dirty="0" smtClean="0">
                <a:solidFill>
                  <a:schemeClr val="bg1"/>
                </a:solidFill>
              </a:rPr>
              <a:t>App to be created for Budget 2018-19; can be subsequently extended for Expenditure monitoring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>
                <a:solidFill>
                  <a:schemeClr val="bg1"/>
                </a:solidFill>
              </a:rPr>
              <a:t>Printing of Budget Books to be cut down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Hon’ble </a:t>
            </a:r>
            <a:r>
              <a:rPr lang="en-IN" sz="2000" i="1" dirty="0" smtClean="0">
                <a:solidFill>
                  <a:schemeClr val="bg1"/>
                </a:solidFill>
              </a:rPr>
              <a:t>MLAs, Senior Officers to be given pre-loaded tablets for the same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Media, Departments to be given pre-loaded Pen-drives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Citizens to download from Google </a:t>
            </a:r>
            <a:r>
              <a:rPr lang="en-IN" sz="2000" i="1" dirty="0" err="1" smtClean="0">
                <a:solidFill>
                  <a:schemeClr val="bg1"/>
                </a:solidFill>
              </a:rPr>
              <a:t>Playstore</a:t>
            </a:r>
            <a:r>
              <a:rPr lang="en-IN" sz="2000" i="1" dirty="0" smtClean="0">
                <a:solidFill>
                  <a:schemeClr val="bg1"/>
                </a:solidFill>
              </a:rPr>
              <a:t>, Apple Store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i="1" dirty="0" smtClean="0">
                <a:solidFill>
                  <a:schemeClr val="bg1"/>
                </a:solidFill>
              </a:rPr>
              <a:t>Budget speech ‘search function’ to be enabled for Citizens to search for concerned topics, schemes </a:t>
            </a:r>
            <a:r>
              <a:rPr lang="en-IN" sz="2000" i="1" dirty="0">
                <a:solidFill>
                  <a:schemeClr val="bg1"/>
                </a:solidFill>
              </a:rPr>
              <a:t>(</a:t>
            </a:r>
            <a:r>
              <a:rPr lang="en-IN" sz="2000" i="1" dirty="0" err="1" smtClean="0">
                <a:solidFill>
                  <a:schemeClr val="bg1"/>
                </a:solidFill>
              </a:rPr>
              <a:t>eg</a:t>
            </a:r>
            <a:r>
              <a:rPr lang="en-IN" sz="2000" i="1" dirty="0" smtClean="0">
                <a:solidFill>
                  <a:schemeClr val="bg1"/>
                </a:solidFill>
              </a:rPr>
              <a:t>: Tea, Rural Infrastructure, Students etc.)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42" y="1569911"/>
            <a:ext cx="3463158" cy="551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4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Outcome </a:t>
            </a:r>
            <a:r>
              <a:rPr lang="en-GB" sz="3200" dirty="0" smtClean="0"/>
              <a:t>Budget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1069848"/>
            <a:ext cx="8985504" cy="266090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800"/>
              </a:lnSpc>
              <a:spcBef>
                <a:spcPts val="300"/>
              </a:spcBef>
            </a:pPr>
            <a:r>
              <a:rPr lang="en-IN" sz="2000" b="1" i="1" dirty="0" smtClean="0">
                <a:solidFill>
                  <a:srgbClr val="003399"/>
                </a:solidFill>
              </a:rPr>
              <a:t>Outcome Budget (Sustainable Development Goals)</a:t>
            </a:r>
            <a:endParaRPr lang="en-IN" sz="2000" i="1" dirty="0">
              <a:solidFill>
                <a:schemeClr val="bg1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Outcome </a:t>
            </a:r>
            <a:r>
              <a:rPr lang="en-IN" sz="2000" dirty="0" smtClean="0">
                <a:solidFill>
                  <a:schemeClr val="bg1"/>
                </a:solidFill>
              </a:rPr>
              <a:t>Budget aligned to SDGs, </a:t>
            </a:r>
            <a:r>
              <a:rPr lang="en-IN" sz="2000" dirty="0" smtClean="0">
                <a:solidFill>
                  <a:schemeClr val="bg1"/>
                </a:solidFill>
              </a:rPr>
              <a:t>process of mapping specific Goal, Target to Head of Account improved over last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Supported by SDG Cell, Finance Department has trained 12 Departments in the revised mapping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Other </a:t>
            </a:r>
            <a:r>
              <a:rPr lang="en-IN" sz="2000" dirty="0" smtClean="0">
                <a:solidFill>
                  <a:schemeClr val="bg1"/>
                </a:solidFill>
              </a:rPr>
              <a:t>Departments to be given training over the next couple of </a:t>
            </a:r>
            <a:r>
              <a:rPr lang="en-IN" sz="2000" dirty="0" smtClean="0">
                <a:solidFill>
                  <a:schemeClr val="bg1"/>
                </a:solidFill>
              </a:rPr>
              <a:t>weeks</a:t>
            </a:r>
            <a:endParaRPr lang="en-IN" sz="20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589939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5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Sectoral </a:t>
            </a:r>
            <a:r>
              <a:rPr lang="en-GB" sz="3200" dirty="0" smtClean="0"/>
              <a:t>Budget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615696" y="1066800"/>
            <a:ext cx="8985504" cy="647090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IN" sz="2000" b="1" i="1" dirty="0" smtClean="0">
                <a:solidFill>
                  <a:srgbClr val="003399"/>
                </a:solidFill>
              </a:rPr>
              <a:t>Sectoral </a:t>
            </a:r>
            <a:r>
              <a:rPr lang="en-IN" sz="2000" b="1" i="1" dirty="0" smtClean="0">
                <a:solidFill>
                  <a:srgbClr val="003399"/>
                </a:solidFill>
              </a:rPr>
              <a:t>Budget</a:t>
            </a:r>
            <a:endParaRPr lang="en-IN" sz="2000" b="1" i="1" dirty="0">
              <a:solidFill>
                <a:srgbClr val="003399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In addition to </a:t>
            </a:r>
            <a:r>
              <a:rPr lang="en-IN" sz="2000" b="1" dirty="0" smtClean="0">
                <a:solidFill>
                  <a:schemeClr val="bg1"/>
                </a:solidFill>
              </a:rPr>
              <a:t>Gender</a:t>
            </a:r>
            <a:r>
              <a:rPr lang="en-IN" sz="2000" dirty="0" smtClean="0">
                <a:solidFill>
                  <a:schemeClr val="bg1"/>
                </a:solidFill>
              </a:rPr>
              <a:t> Budget, the State Government is introducing the concepts of </a:t>
            </a:r>
            <a:r>
              <a:rPr lang="en-IN" sz="2000" b="1" dirty="0" smtClean="0">
                <a:solidFill>
                  <a:schemeClr val="bg1"/>
                </a:solidFill>
              </a:rPr>
              <a:t>Child/ Girl Child </a:t>
            </a:r>
            <a:r>
              <a:rPr lang="en-IN" sz="2000" dirty="0" smtClean="0">
                <a:solidFill>
                  <a:schemeClr val="bg1"/>
                </a:solidFill>
              </a:rPr>
              <a:t>Budget, </a:t>
            </a:r>
            <a:r>
              <a:rPr lang="en-IN" sz="2000" b="1" dirty="0" smtClean="0">
                <a:solidFill>
                  <a:schemeClr val="bg1"/>
                </a:solidFill>
              </a:rPr>
              <a:t>Elderly </a:t>
            </a:r>
            <a:r>
              <a:rPr lang="en-IN" sz="2000" dirty="0" smtClean="0">
                <a:solidFill>
                  <a:schemeClr val="bg1"/>
                </a:solidFill>
              </a:rPr>
              <a:t>Budget and </a:t>
            </a:r>
            <a:r>
              <a:rPr lang="en-IN" sz="2000" b="1" dirty="0" err="1" smtClean="0">
                <a:solidFill>
                  <a:schemeClr val="bg1"/>
                </a:solidFill>
              </a:rPr>
              <a:t>Divyang</a:t>
            </a:r>
            <a:r>
              <a:rPr lang="en-IN" sz="2000" dirty="0" smtClean="0">
                <a:solidFill>
                  <a:schemeClr val="bg1"/>
                </a:solidFill>
              </a:rPr>
              <a:t> Budget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Allocations under various schemes for the above categories should be clearly reflected in the budget document to improve transparency in public spending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Facility created on FinAssam portal to specify the budget earmarked for the appropriate category, while submitting Expenditure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Only </a:t>
            </a:r>
            <a:r>
              <a:rPr lang="en-IN" sz="2000" b="1" dirty="0" smtClean="0">
                <a:solidFill>
                  <a:schemeClr val="bg1"/>
                </a:solidFill>
              </a:rPr>
              <a:t>affirmative actions of the State/ Positive Discrimination</a:t>
            </a:r>
            <a:r>
              <a:rPr lang="en-IN" sz="2000" dirty="0" smtClean="0">
                <a:solidFill>
                  <a:schemeClr val="bg1"/>
                </a:solidFill>
              </a:rPr>
              <a:t> by the State should be earmarked under a particular category of Sectoral Budget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IN" sz="2000" b="1" dirty="0" smtClean="0">
                <a:solidFill>
                  <a:schemeClr val="bg1"/>
                </a:solidFill>
              </a:rPr>
              <a:t>Note</a:t>
            </a:r>
            <a:r>
              <a:rPr lang="en-IN" sz="2000" dirty="0" smtClean="0">
                <a:solidFill>
                  <a:schemeClr val="bg1"/>
                </a:solidFill>
              </a:rPr>
              <a:t>: Child is defined as being between 0-14 years of 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1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5" name="Group 4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4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" name="Group 5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0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609600"/>
          </a:xfrm>
        </p:spPr>
        <p:txBody>
          <a:bodyPr/>
          <a:lstStyle/>
          <a:p>
            <a:r>
              <a:rPr lang="en-GB" sz="3200" dirty="0" smtClean="0"/>
              <a:t>Sectoral </a:t>
            </a:r>
            <a:r>
              <a:rPr lang="en-GB" sz="3200" dirty="0" smtClean="0"/>
              <a:t>Budget (Examples)</a:t>
            </a:r>
            <a:endParaRPr lang="en-GB" sz="3200" dirty="0"/>
          </a:p>
        </p:txBody>
      </p:sp>
      <p:sp>
        <p:nvSpPr>
          <p:cNvPr id="57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noProof="1" smtClean="0">
                <a:solidFill>
                  <a:schemeClr val="tx1"/>
                </a:solidFill>
              </a:rPr>
              <a:t>-1 Background and Scope of Work</a:t>
            </a:r>
          </a:p>
        </p:txBody>
      </p:sp>
      <p:sp>
        <p:nvSpPr>
          <p:cNvPr id="60" name="Rounded Rectangle 59"/>
          <p:cNvSpPr/>
          <p:nvPr/>
        </p:nvSpPr>
        <p:spPr>
          <a:xfrm rot="10800000" flipV="1">
            <a:off x="533401" y="1069848"/>
            <a:ext cx="8985504" cy="639165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800"/>
              </a:lnSpc>
              <a:spcBef>
                <a:spcPts val="300"/>
              </a:spcBef>
            </a:pPr>
            <a:r>
              <a:rPr lang="en-IN" sz="2000" b="1" dirty="0" smtClean="0">
                <a:solidFill>
                  <a:srgbClr val="000099"/>
                </a:solidFill>
              </a:rPr>
              <a:t>Case 1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Type:</a:t>
            </a:r>
            <a:r>
              <a:rPr lang="en-IN" sz="2000" dirty="0" smtClean="0">
                <a:solidFill>
                  <a:schemeClr val="bg1"/>
                </a:solidFill>
              </a:rPr>
              <a:t>  Exclusively meant for a particular category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Category: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 err="1" smtClean="0">
                <a:solidFill>
                  <a:schemeClr val="bg1"/>
                </a:solidFill>
              </a:rPr>
              <a:t>Divyangs</a:t>
            </a:r>
            <a:endParaRPr lang="en-IN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Example:</a:t>
            </a:r>
            <a:r>
              <a:rPr lang="en-IN" sz="2000" dirty="0" smtClean="0">
                <a:solidFill>
                  <a:schemeClr val="bg1"/>
                </a:solidFill>
              </a:rPr>
              <a:t> Special ITIs for </a:t>
            </a:r>
            <a:r>
              <a:rPr lang="en-IN" sz="2000" dirty="0" err="1" smtClean="0">
                <a:solidFill>
                  <a:schemeClr val="bg1"/>
                </a:solidFill>
              </a:rPr>
              <a:t>Divyangs</a:t>
            </a:r>
            <a:r>
              <a:rPr lang="en-IN" sz="2000" dirty="0" smtClean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Tagging:</a:t>
            </a:r>
            <a:r>
              <a:rPr lang="en-IN" sz="2000" dirty="0" smtClean="0">
                <a:solidFill>
                  <a:schemeClr val="bg1"/>
                </a:solidFill>
              </a:rPr>
              <a:t>  100% of the Budget of the scheme under </a:t>
            </a:r>
            <a:r>
              <a:rPr lang="en-IN" sz="2000" dirty="0" err="1" smtClean="0">
                <a:solidFill>
                  <a:schemeClr val="bg1"/>
                </a:solidFill>
              </a:rPr>
              <a:t>Divyang</a:t>
            </a:r>
            <a:r>
              <a:rPr lang="en-IN" sz="2000" dirty="0" smtClean="0">
                <a:solidFill>
                  <a:schemeClr val="bg1"/>
                </a:solidFill>
              </a:rPr>
              <a:t> category</a:t>
            </a:r>
          </a:p>
          <a:p>
            <a:pPr>
              <a:lnSpc>
                <a:spcPts val="2800"/>
              </a:lnSpc>
              <a:spcBef>
                <a:spcPts val="300"/>
              </a:spcBef>
            </a:pPr>
            <a:endParaRPr lang="en-IN" sz="2000" b="1" dirty="0" smtClean="0">
              <a:solidFill>
                <a:srgbClr val="000099"/>
              </a:solidFill>
            </a:endParaRPr>
          </a:p>
          <a:p>
            <a:pPr>
              <a:lnSpc>
                <a:spcPts val="2800"/>
              </a:lnSpc>
              <a:spcBef>
                <a:spcPts val="300"/>
              </a:spcBef>
            </a:pPr>
            <a:r>
              <a:rPr lang="en-IN" sz="2000" b="1" dirty="0" smtClean="0">
                <a:solidFill>
                  <a:srgbClr val="000099"/>
                </a:solidFill>
              </a:rPr>
              <a:t>Case </a:t>
            </a:r>
            <a:r>
              <a:rPr lang="en-IN" sz="2000" b="1" dirty="0" smtClean="0">
                <a:solidFill>
                  <a:srgbClr val="000099"/>
                </a:solidFill>
              </a:rPr>
              <a:t>2</a:t>
            </a:r>
            <a:endParaRPr lang="en-IN" sz="2000" b="1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Type:</a:t>
            </a:r>
            <a:r>
              <a:rPr lang="en-IN" sz="2000" dirty="0" smtClean="0">
                <a:solidFill>
                  <a:schemeClr val="bg1"/>
                </a:solidFill>
              </a:rPr>
              <a:t> X% of the scheme mandatorily earmarked for a </a:t>
            </a:r>
            <a:r>
              <a:rPr lang="en-IN" sz="2000" dirty="0">
                <a:solidFill>
                  <a:schemeClr val="bg1"/>
                </a:solidFill>
              </a:rPr>
              <a:t>particular category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Category:</a:t>
            </a:r>
            <a:r>
              <a:rPr lang="en-IN" sz="2000" dirty="0" smtClean="0">
                <a:solidFill>
                  <a:schemeClr val="bg1"/>
                </a:solidFill>
              </a:rPr>
              <a:t> Elderly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Example: </a:t>
            </a:r>
            <a:r>
              <a:rPr lang="en-IN" sz="2000" dirty="0" smtClean="0">
                <a:solidFill>
                  <a:schemeClr val="bg1"/>
                </a:solidFill>
              </a:rPr>
              <a:t>Assuming PMAY(R) guidelines say 10% houses for Elderly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</a:rPr>
              <a:t>Tagging:</a:t>
            </a:r>
            <a:r>
              <a:rPr lang="en-IN" sz="2000" dirty="0" smtClean="0">
                <a:solidFill>
                  <a:schemeClr val="bg1"/>
                </a:solidFill>
              </a:rPr>
              <a:t>  10% </a:t>
            </a:r>
            <a:r>
              <a:rPr lang="en-IN" sz="2000" dirty="0">
                <a:solidFill>
                  <a:schemeClr val="bg1"/>
                </a:solidFill>
              </a:rPr>
              <a:t>of the Budget </a:t>
            </a:r>
            <a:r>
              <a:rPr lang="en-IN" sz="2000" dirty="0" smtClean="0">
                <a:solidFill>
                  <a:schemeClr val="bg1"/>
                </a:solidFill>
              </a:rPr>
              <a:t>of the scheme under Elderly </a:t>
            </a:r>
            <a:r>
              <a:rPr lang="en-IN" sz="2000" dirty="0" smtClean="0">
                <a:solidFill>
                  <a:schemeClr val="bg1"/>
                </a:solidFill>
              </a:rPr>
              <a:t>category</a:t>
            </a:r>
            <a:endParaRPr lang="en-IN" sz="20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2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ABLE EXECUTIVE SUMMARY" val="Yes"/>
  <p:tag name="FOOTERHEIGHT" val="550"/>
  <p:tag name="FORECASTBOXCOLOR" val="252,212,182"/>
  <p:tag name="FORECASTBOXTRANSPARENCY" val="0"/>
  <p:tag name="HIGHLIGHTBOXCOLOR" val="232,230,223"/>
  <p:tag name="HIGHLIGHTBOXTRANSPARENCY" val="0"/>
  <p:tag name="HORIZONTALTOCTYPE" val="Header TOC"/>
  <p:tag name="INCLUDEINHORIZONTALTOC" val="Yes"/>
  <p:tag name="PAGINATIONSTART" val="Slide 1"/>
  <p:tag name="SHOWDISCLAIMERCLIENTNAME" val="No"/>
  <p:tag name="SHOWPRESENTATIONDISCLAIMER" val="Yes"/>
  <p:tag name="SMARTISVISIBLE" val="{@PresentationDisclaimer}!=No Disclaimer"/>
  <p:tag name="SMARTSHAPETYPE" val="PresentationDisclaimer"/>
  <p:tag name="SMRTDOCUMENTTYPE" val="2"/>
  <p:tag name="TABLEDEFAULTFONTSIZE" val="10"/>
  <p:tag name="TABLEHEADERFONTSIZE" val="12"/>
  <p:tag name="TABLESTYLEID" val="{74ED0A72-4B8E-423B-AE2F-120ADE3C16FB}"/>
  <p:tag name="TOCAPPENDIXTEXT" val="Appendices"/>
  <p:tag name="TOCOVERVIEWTEXT" val="Overview"/>
  <p:tag name="TOCSECTIONHEADERTEXT" val="Section"/>
  <p:tag name="TOCSECTIONTEXT" val=" "/>
  <p:tag name="SMARTTOCSLIDENUMBER" val="2"/>
  <p:tag name="PICTURE" val="A Bridge in Lucerne"/>
  <p:tag name="TOCAGENDATEXT" val="Agenda"/>
  <p:tag name="TOCPAGETEXT" val="Page"/>
  <p:tag name="GRIDON" val="No"/>
  <p:tag name="PRESENTATIONDISCLAIMER" val="Standard Disclaimer"/>
  <p:tag name="PRESENTATIONDISCLAIMERTEXT" val="Strictly private and confidential"/>
  <p:tag name="SMARTTOCSTYLE" val="Standard Table of Contents"/>
  <p:tag name="SMARTTOCHYPERLINK" val="YES"/>
  <p:tag name="SHOW DRAFT STAMP" val="YES"/>
  <p:tag name="SHOW DATE FILEPATH" val="NO"/>
  <p:tag name="PRESENTATION THEME COLOR" val="Smart Report"/>
  <p:tag name="HASFRONTIMAGE" val="YES"/>
  <p:tag name="LANGUAGE" val="English (UK)"/>
  <p:tag name="TOCTEXT" val="Contents"/>
  <p:tag name="BUSINESSUNITCOVERTEXT" val="www.pwc.com"/>
  <p:tag name="TITLE" val="Assam PFM Strengthening Project"/>
  <p:tag name="SUBTITLE" val="&#10;Stakeholder Sensitization Workshop&#10;&#10;&#10;June, 2017"/>
  <p:tag name="CONFIDENTIALITY STAMP" val="Strictly Private and Confidential"/>
  <p:tag name="DRAFT STAMP" val="Draft"/>
  <p:tag name="REPORT DATE" val="22nd June, 20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LEVEL" val="0"/>
  <p:tag name="SMARTDIVIDERTOCSTYLE" val="Section TO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LEVEL" val="-1"/>
  <p:tag name="INCLUDEINHORIZONTALTOC" val="YES"/>
  <p:tag name="SHOW EXECUTIVE SUMMARY" val="NO"/>
  <p:tag name="INCLUDEDIVIDERTOC" val="YES"/>
  <p:tag name="SMARTDIVIDERTOCSTYLE" val="Section TOC"/>
  <p:tag name="SMARTTOCSTYLE" val="Section TOC"/>
  <p:tag name="UNLOCK SHAPES" val="NO"/>
  <p:tag name="SMARTDIVIDERTEXT" val="Section"/>
  <p:tag name="SMARTDIVIDERNUMBER" val="-1"/>
  <p:tag name="SMART DIVIDER TITLE" val="Assam State Public Finance Institutional Reforms (ASPIRe) Project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TOCSHAPE" val="TEMPTOC"/>
  <p:tag name="SMARTLOCKSHAPE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TOCSHAPE" val="TEMPTOC"/>
  <p:tag name="SMARTLOCKSHAP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  <p:tag name="UNLOCK SHAPES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heme/theme1.xml><?xml version="1.0" encoding="utf-8"?>
<a:theme xmlns:a="http://schemas.openxmlformats.org/drawingml/2006/main" name="Presentation On-screen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On-screen</Template>
  <TotalTime>49724</TotalTime>
  <Words>1595</Words>
  <Application>Microsoft Office PowerPoint</Application>
  <PresentationFormat>Custom</PresentationFormat>
  <Paragraphs>168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 On-screen</vt:lpstr>
      <vt:lpstr> Budget 2018-19   Kick-off Session</vt:lpstr>
      <vt:lpstr>PowerPoint Presentation</vt:lpstr>
      <vt:lpstr>PowerPoint Presentation</vt:lpstr>
      <vt:lpstr>Background : Public Finance Reforms</vt:lpstr>
      <vt:lpstr>Rationale to proposed changes: Budget 2018-19</vt:lpstr>
      <vt:lpstr>Electronic Budget</vt:lpstr>
      <vt:lpstr>Outcome Budget</vt:lpstr>
      <vt:lpstr>Sectoral Budget</vt:lpstr>
      <vt:lpstr>Sectoral Budget (Examples)</vt:lpstr>
      <vt:lpstr>Sectoral Budget (Examples)</vt:lpstr>
      <vt:lpstr>Sectoral Budget (Examples)</vt:lpstr>
      <vt:lpstr>Key changes introduced (1/7)</vt:lpstr>
      <vt:lpstr>Key changes introduced (2/7)</vt:lpstr>
      <vt:lpstr>Key changes introduced (3/7)</vt:lpstr>
      <vt:lpstr>Key changes introduced (4/7)</vt:lpstr>
      <vt:lpstr>Key changes introduced (5/7)</vt:lpstr>
      <vt:lpstr>Key changes introduced (6/7)</vt:lpstr>
      <vt:lpstr>Key changes introduced (7/7)</vt:lpstr>
      <vt:lpstr>PowerPoint Presentation</vt:lpstr>
      <vt:lpstr>PowerPoint Presentation</vt:lpstr>
      <vt:lpstr>Thank You!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 Requirements Validation</dc:title>
  <dc:creator>Anil Kumar Palakodeti</dc:creator>
  <dc:description>Presentation On-screen</dc:description>
  <cp:lastModifiedBy>kailash</cp:lastModifiedBy>
  <cp:revision>913</cp:revision>
  <dcterms:created xsi:type="dcterms:W3CDTF">2016-06-08T05:05:08Z</dcterms:created>
  <dcterms:modified xsi:type="dcterms:W3CDTF">2017-12-01T09:06:48Z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Report Template Version">
    <vt:lpwstr>TS Global ND 20140514</vt:lpwstr>
  </property>
  <property fmtid="{D5CDD505-2E9C-101B-9397-08002B2CF9AE}" pid="3" name="Go Live Date">
    <vt:lpwstr>11_20_2014</vt:lpwstr>
  </property>
</Properties>
</file>