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IN" sz="2000">
                <a:latin typeface="Arial"/>
              </a:rPr>
              <a:t>Click to edit the notes format</a:t>
            </a:r>
            <a:endParaRPr/>
          </a:p>
        </p:txBody>
      </p:sp>
      <p:sp>
        <p:nvSpPr>
          <p:cNvPr id="8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IN" sz="1400">
                <a:latin typeface="Times New Roman"/>
              </a:rPr>
              <a:t>&lt;header&gt;</a:t>
            </a:r>
            <a:endParaRPr/>
          </a:p>
        </p:txBody>
      </p:sp>
      <p:sp>
        <p:nvSpPr>
          <p:cNvPr id="8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IN" sz="1400">
                <a:latin typeface="Times New Roman"/>
              </a:rPr>
              <a:t>&lt;date/time&gt;</a:t>
            </a:r>
            <a:endParaRPr/>
          </a:p>
        </p:txBody>
      </p:sp>
      <p:sp>
        <p:nvSpPr>
          <p:cNvPr id="9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IN" sz="1400">
                <a:latin typeface="Times New Roman"/>
              </a:rPr>
              <a:t>&lt;footer&gt;</a:t>
            </a:r>
            <a:endParaRPr/>
          </a:p>
        </p:txBody>
      </p:sp>
      <p:sp>
        <p:nvSpPr>
          <p:cNvPr id="9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BC654BDC-58ED-4929-9D61-78AD27E661BA}" type="slidenum">
              <a:rPr lang="en-IN" sz="1400">
                <a:latin typeface="Times New Roman"/>
              </a:rPr>
              <a:pPr algn="r"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</p:spPr>
        <p:txBody>
          <a:bodyPr anchor="b"/>
          <a:lstStyle/>
          <a:p>
            <a:pPr algn="r">
              <a:lnSpc>
                <a:spcPct val="100000"/>
              </a:lnSpc>
            </a:pPr>
            <a:fld id="{4FFDF684-AEAE-4877-AEF6-4FB6BC83E046}" type="slidenum">
              <a:rPr lang="en-IN" sz="1200">
                <a:solidFill>
                  <a:srgbClr val="000000"/>
                </a:solidFill>
                <a:latin typeface="Times New Roman"/>
                <a:ea typeface="+mn-ea"/>
              </a:rPr>
              <a:pPr algn="r">
                <a:lnSpc>
                  <a:spcPct val="100000"/>
                </a:lnSpc>
              </a:pPr>
              <a:t>4</a:t>
            </a:fld>
            <a:endParaRPr/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685440" y="4343400"/>
            <a:ext cx="5479560" cy="410796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1976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1371600" y="2743200"/>
            <a:ext cx="7122600" cy="797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1371600" y="3617280"/>
            <a:ext cx="7122600" cy="797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1976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1371600" y="2743200"/>
            <a:ext cx="3475800" cy="797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5021640" y="2743200"/>
            <a:ext cx="3475800" cy="797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5021640" y="3617280"/>
            <a:ext cx="3475800" cy="797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1371600" y="3617280"/>
            <a:ext cx="3475800" cy="797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1976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1371600" y="2743200"/>
            <a:ext cx="7122600" cy="1672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1371600" y="2743200"/>
            <a:ext cx="7122600" cy="1672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43" name="Picture 42"/>
          <p:cNvPicPr/>
          <p:nvPr/>
        </p:nvPicPr>
        <p:blipFill>
          <a:blip r:embed="rId2"/>
          <a:stretch>
            <a:fillRect/>
          </a:stretch>
        </p:blipFill>
        <p:spPr>
          <a:xfrm>
            <a:off x="3884400" y="2742840"/>
            <a:ext cx="2096640" cy="1672920"/>
          </a:xfrm>
          <a:prstGeom prst="rect">
            <a:avLst/>
          </a:prstGeom>
          <a:ln>
            <a:noFill/>
          </a:ln>
        </p:spPr>
      </p:pic>
      <p:pic>
        <p:nvPicPr>
          <p:cNvPr id="44" name="Picture 43"/>
          <p:cNvPicPr/>
          <p:nvPr/>
        </p:nvPicPr>
        <p:blipFill>
          <a:blip r:embed="rId2"/>
          <a:stretch>
            <a:fillRect/>
          </a:stretch>
        </p:blipFill>
        <p:spPr>
          <a:xfrm>
            <a:off x="3884400" y="2742840"/>
            <a:ext cx="2096640" cy="1672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1976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subTitle"/>
          </p:nvPr>
        </p:nvSpPr>
        <p:spPr>
          <a:xfrm>
            <a:off x="1371600" y="2743200"/>
            <a:ext cx="7122600" cy="1673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1976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1371600" y="2743200"/>
            <a:ext cx="7122600" cy="1672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1976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1371600" y="2743200"/>
            <a:ext cx="3475800" cy="1672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021640" y="2743200"/>
            <a:ext cx="3475800" cy="1672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1976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subTitle"/>
          </p:nvPr>
        </p:nvSpPr>
        <p:spPr>
          <a:xfrm>
            <a:off x="1371600" y="1600200"/>
            <a:ext cx="7619760" cy="459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1976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1371600" y="2743200"/>
            <a:ext cx="3475800" cy="797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1371600" y="3617280"/>
            <a:ext cx="3475800" cy="797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021640" y="2743200"/>
            <a:ext cx="3475800" cy="1672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1976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371600" y="2743200"/>
            <a:ext cx="7122600" cy="1673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1976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1371600" y="2743200"/>
            <a:ext cx="3475800" cy="1672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021640" y="2743200"/>
            <a:ext cx="3475800" cy="797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5021640" y="3617280"/>
            <a:ext cx="3475800" cy="797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1976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1371600" y="2743200"/>
            <a:ext cx="3475800" cy="797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021640" y="2743200"/>
            <a:ext cx="3475800" cy="797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1371600" y="3617280"/>
            <a:ext cx="7122600" cy="797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1976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1371600" y="2743200"/>
            <a:ext cx="7122600" cy="797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1371600" y="3617280"/>
            <a:ext cx="7122600" cy="797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1976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1371600" y="2743200"/>
            <a:ext cx="3475800" cy="797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5021640" y="2743200"/>
            <a:ext cx="3475800" cy="797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5021640" y="3617280"/>
            <a:ext cx="3475800" cy="797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1" name="PlaceHolder 5"/>
          <p:cNvSpPr>
            <a:spLocks noGrp="1"/>
          </p:cNvSpPr>
          <p:nvPr>
            <p:ph type="body"/>
          </p:nvPr>
        </p:nvSpPr>
        <p:spPr>
          <a:xfrm>
            <a:off x="1371600" y="3617280"/>
            <a:ext cx="3475800" cy="797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1976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1371600" y="2743200"/>
            <a:ext cx="7122600" cy="1672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1371600" y="2743200"/>
            <a:ext cx="7122600" cy="1672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85" name="Picture 84"/>
          <p:cNvPicPr/>
          <p:nvPr/>
        </p:nvPicPr>
        <p:blipFill>
          <a:blip r:embed="rId2"/>
          <a:stretch>
            <a:fillRect/>
          </a:stretch>
        </p:blipFill>
        <p:spPr>
          <a:xfrm>
            <a:off x="3884400" y="2742840"/>
            <a:ext cx="2096640" cy="1672920"/>
          </a:xfrm>
          <a:prstGeom prst="rect">
            <a:avLst/>
          </a:prstGeom>
          <a:ln>
            <a:noFill/>
          </a:ln>
        </p:spPr>
      </p:pic>
      <p:pic>
        <p:nvPicPr>
          <p:cNvPr id="86" name="Picture 85"/>
          <p:cNvPicPr/>
          <p:nvPr/>
        </p:nvPicPr>
        <p:blipFill>
          <a:blip r:embed="rId2"/>
          <a:stretch>
            <a:fillRect/>
          </a:stretch>
        </p:blipFill>
        <p:spPr>
          <a:xfrm>
            <a:off x="3884400" y="2742840"/>
            <a:ext cx="2096640" cy="1672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1976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1371600" y="2743200"/>
            <a:ext cx="7122600" cy="1672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1976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371600" y="2743200"/>
            <a:ext cx="3475800" cy="1672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021640" y="2743200"/>
            <a:ext cx="3475800" cy="1672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1976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subTitle"/>
          </p:nvPr>
        </p:nvSpPr>
        <p:spPr>
          <a:xfrm>
            <a:off x="1371600" y="1600200"/>
            <a:ext cx="7619760" cy="459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1976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1371600" y="2743200"/>
            <a:ext cx="3475800" cy="797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1371600" y="3617280"/>
            <a:ext cx="3475800" cy="797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5021640" y="2743200"/>
            <a:ext cx="3475800" cy="1672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1976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1371600" y="2743200"/>
            <a:ext cx="3475800" cy="1672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021640" y="2743200"/>
            <a:ext cx="3475800" cy="797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5021640" y="3617280"/>
            <a:ext cx="3475800" cy="797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1976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1371600" y="2743200"/>
            <a:ext cx="3475800" cy="797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021640" y="2743200"/>
            <a:ext cx="3475800" cy="797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1371600" y="3617280"/>
            <a:ext cx="7122600" cy="797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stomShape 1"/>
          <p:cNvSpPr/>
          <p:nvPr/>
        </p:nvSpPr>
        <p:spPr>
          <a:xfrm>
            <a:off x="0" y="1234440"/>
            <a:ext cx="9143640" cy="319680"/>
          </a:xfrm>
          <a:prstGeom prst="rect">
            <a:avLst/>
          </a:prstGeom>
          <a:solidFill>
            <a:srgbClr val="FFFFFF"/>
          </a:solidFill>
          <a:ln w="50760">
            <a:noFill/>
          </a:ln>
        </p:spPr>
      </p:sp>
      <p:sp>
        <p:nvSpPr>
          <p:cNvPr id="12" name="CustomShape 2"/>
          <p:cNvSpPr/>
          <p:nvPr/>
        </p:nvSpPr>
        <p:spPr>
          <a:xfrm>
            <a:off x="0" y="1280160"/>
            <a:ext cx="533160" cy="228240"/>
          </a:xfrm>
          <a:prstGeom prst="rect">
            <a:avLst/>
          </a:prstGeom>
          <a:solidFill>
            <a:srgbClr val="002060"/>
          </a:solidFill>
          <a:ln w="50760">
            <a:noFill/>
          </a:ln>
        </p:spPr>
      </p:sp>
      <p:sp>
        <p:nvSpPr>
          <p:cNvPr id="2" name="CustomShape 3"/>
          <p:cNvSpPr/>
          <p:nvPr/>
        </p:nvSpPr>
        <p:spPr>
          <a:xfrm>
            <a:off x="590400" y="1280160"/>
            <a:ext cx="8553240" cy="228240"/>
          </a:xfrm>
          <a:prstGeom prst="rect">
            <a:avLst/>
          </a:prstGeom>
          <a:solidFill>
            <a:srgbClr val="FF9900"/>
          </a:solidFill>
          <a:ln w="50760">
            <a:noFill/>
          </a:ln>
        </p:spPr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1371600" y="2743200"/>
            <a:ext cx="7122600" cy="167292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buSzPct val="45000"/>
              <a:buFont typeface="StarSymbol"/>
              <a:buChar char=""/>
            </a:pPr>
            <a:r>
              <a:rPr lang="en-US" sz="2800">
                <a:solidFill>
                  <a:srgbClr val="775F55"/>
                </a:solidFill>
                <a:latin typeface="Tw Cen MT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>
                <a:solidFill>
                  <a:srgbClr val="775F55"/>
                </a:solidFill>
                <a:latin typeface="Tw Cen MT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800">
                <a:solidFill>
                  <a:srgbClr val="775F55"/>
                </a:solidFill>
                <a:latin typeface="Tw Cen MT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800">
                <a:solidFill>
                  <a:srgbClr val="775F55"/>
                </a:solidFill>
                <a:latin typeface="Tw Cen MT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800">
                <a:solidFill>
                  <a:srgbClr val="775F55"/>
                </a:solidFill>
                <a:latin typeface="Tw Cen MT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800">
                <a:solidFill>
                  <a:srgbClr val="775F55"/>
                </a:solidFill>
                <a:latin typeface="Tw Cen MT"/>
              </a:rPr>
              <a:t>Sixth Outline Level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775F55"/>
                </a:solidFill>
                <a:latin typeface="Tw Cen MT"/>
              </a:rPr>
              <a:t>Seventh Outline LevelClick to edit Master text styles</a:t>
            </a:r>
            <a:endParaRPr/>
          </a:p>
        </p:txBody>
      </p:sp>
      <p:sp>
        <p:nvSpPr>
          <p:cNvPr id="4" name="CustomShape 5"/>
          <p:cNvSpPr/>
          <p:nvPr/>
        </p:nvSpPr>
        <p:spPr>
          <a:xfrm>
            <a:off x="0" y="1523880"/>
            <a:ext cx="9143640" cy="1142640"/>
          </a:xfrm>
          <a:prstGeom prst="rect">
            <a:avLst/>
          </a:prstGeom>
          <a:solidFill>
            <a:srgbClr val="FFFFFF"/>
          </a:solidFill>
          <a:ln w="50760">
            <a:noFill/>
          </a:ln>
        </p:spPr>
      </p:sp>
      <p:sp>
        <p:nvSpPr>
          <p:cNvPr id="5" name="CustomShape 6"/>
          <p:cNvSpPr/>
          <p:nvPr/>
        </p:nvSpPr>
        <p:spPr>
          <a:xfrm>
            <a:off x="0" y="1600200"/>
            <a:ext cx="1294920" cy="990360"/>
          </a:xfrm>
          <a:prstGeom prst="rect">
            <a:avLst/>
          </a:prstGeom>
          <a:solidFill>
            <a:srgbClr val="002060"/>
          </a:solidFill>
          <a:ln w="50760">
            <a:noFill/>
          </a:ln>
        </p:spPr>
      </p:sp>
      <p:sp>
        <p:nvSpPr>
          <p:cNvPr id="6" name="CustomShape 7"/>
          <p:cNvSpPr/>
          <p:nvPr/>
        </p:nvSpPr>
        <p:spPr>
          <a:xfrm>
            <a:off x="1371600" y="1600200"/>
            <a:ext cx="7772040" cy="990360"/>
          </a:xfrm>
          <a:prstGeom prst="rect">
            <a:avLst/>
          </a:prstGeom>
          <a:solidFill>
            <a:srgbClr val="FF9900"/>
          </a:solidFill>
          <a:ln w="50760">
            <a:noFill/>
          </a:ln>
        </p:spPr>
      </p:sp>
      <p:sp>
        <p:nvSpPr>
          <p:cNvPr id="7" name="PlaceHolder 8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1976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FFFFFF"/>
                </a:solidFill>
                <a:latin typeface="Tw Cen MT"/>
              </a:rPr>
              <a:t>Click to edit the title text formatClick to edit Master title style</a:t>
            </a:r>
            <a:endParaRPr/>
          </a:p>
        </p:txBody>
      </p:sp>
      <p:sp>
        <p:nvSpPr>
          <p:cNvPr id="8" name="PlaceHolder 9"/>
          <p:cNvSpPr>
            <a:spLocks noGrp="1"/>
          </p:cNvSpPr>
          <p:nvPr>
            <p:ph type="dt"/>
          </p:nvPr>
        </p:nvSpPr>
        <p:spPr>
          <a:xfrm>
            <a:off x="6095880" y="6248520"/>
            <a:ext cx="266652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IN" sz="1400">
                <a:solidFill>
                  <a:srgbClr val="775F55"/>
                </a:solidFill>
                <a:latin typeface="Tw Cen MT"/>
              </a:rPr>
              <a:t>09/05/2016</a:t>
            </a:r>
            <a:endParaRPr/>
          </a:p>
        </p:txBody>
      </p:sp>
      <p:sp>
        <p:nvSpPr>
          <p:cNvPr id="9" name="PlaceHolder 10"/>
          <p:cNvSpPr>
            <a:spLocks noGrp="1"/>
          </p:cNvSpPr>
          <p:nvPr>
            <p:ph type="sldNum"/>
          </p:nvPr>
        </p:nvSpPr>
        <p:spPr>
          <a:xfrm>
            <a:off x="0" y="1752480"/>
            <a:ext cx="1294920" cy="7012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fld id="{F54D72DF-246A-438E-86D5-5DBD2C3107CC}" type="slidenum">
              <a:rPr lang="en-IN" sz="2400" b="1">
                <a:solidFill>
                  <a:srgbClr val="FFFFFF"/>
                </a:solidFill>
                <a:latin typeface="Tw Cen MT"/>
              </a:rPr>
              <a:pPr>
                <a:lnSpc>
                  <a:spcPct val="100000"/>
                </a:lnSpc>
              </a:pPr>
              <a:t>‹#›</a:t>
            </a:fld>
            <a:endParaRPr/>
          </a:p>
        </p:txBody>
      </p:sp>
      <p:sp>
        <p:nvSpPr>
          <p:cNvPr id="10" name="PlaceHolder 11"/>
          <p:cNvSpPr>
            <a:spLocks noGrp="1"/>
          </p:cNvSpPr>
          <p:nvPr>
            <p:ph type="ftr"/>
          </p:nvPr>
        </p:nvSpPr>
        <p:spPr>
          <a:xfrm>
            <a:off x="609480" y="6248160"/>
            <a:ext cx="542088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0" y="1234440"/>
            <a:ext cx="9143640" cy="319680"/>
          </a:xfrm>
          <a:prstGeom prst="rect">
            <a:avLst/>
          </a:prstGeom>
          <a:solidFill>
            <a:srgbClr val="FFFFFF"/>
          </a:solidFill>
          <a:ln w="50760">
            <a:noFill/>
          </a:ln>
        </p:spPr>
      </p:sp>
      <p:sp>
        <p:nvSpPr>
          <p:cNvPr id="46" name="CustomShape 2"/>
          <p:cNvSpPr/>
          <p:nvPr/>
        </p:nvSpPr>
        <p:spPr>
          <a:xfrm>
            <a:off x="0" y="1280160"/>
            <a:ext cx="533160" cy="228240"/>
          </a:xfrm>
          <a:prstGeom prst="rect">
            <a:avLst/>
          </a:prstGeom>
          <a:solidFill>
            <a:srgbClr val="002060"/>
          </a:solidFill>
          <a:ln w="50760">
            <a:noFill/>
          </a:ln>
        </p:spPr>
      </p:sp>
      <p:sp>
        <p:nvSpPr>
          <p:cNvPr id="47" name="CustomShape 3"/>
          <p:cNvSpPr/>
          <p:nvPr/>
        </p:nvSpPr>
        <p:spPr>
          <a:xfrm>
            <a:off x="590400" y="1280160"/>
            <a:ext cx="8553240" cy="228240"/>
          </a:xfrm>
          <a:prstGeom prst="rect">
            <a:avLst/>
          </a:prstGeom>
          <a:solidFill>
            <a:srgbClr val="FF9900"/>
          </a:solidFill>
          <a:ln w="50760">
            <a:noFill/>
          </a:ln>
        </p:spPr>
      </p:sp>
      <p:sp>
        <p:nvSpPr>
          <p:cNvPr id="48" name="PlaceHolder 4"/>
          <p:cNvSpPr>
            <a:spLocks noGrp="1"/>
          </p:cNvSpPr>
          <p:nvPr>
            <p:ph type="title"/>
          </p:nvPr>
        </p:nvSpPr>
        <p:spPr>
          <a:xfrm>
            <a:off x="60948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775F55"/>
                </a:solidFill>
                <a:latin typeface="Tw Cen MT"/>
              </a:rPr>
              <a:t>Click to edit the title text formatClick to edit Master title style</a:t>
            </a:r>
            <a:endParaRPr/>
          </a:p>
        </p:txBody>
      </p:sp>
      <p:sp>
        <p:nvSpPr>
          <p:cNvPr id="49" name="PlaceHolder 5"/>
          <p:cNvSpPr>
            <a:spLocks noGrp="1"/>
          </p:cNvSpPr>
          <p:nvPr>
            <p:ph type="dt"/>
          </p:nvPr>
        </p:nvSpPr>
        <p:spPr>
          <a:xfrm>
            <a:off x="6095880" y="6248520"/>
            <a:ext cx="266652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IN" sz="1400">
                <a:solidFill>
                  <a:srgbClr val="775F55"/>
                </a:solidFill>
                <a:latin typeface="Tw Cen MT"/>
              </a:rPr>
              <a:t>09/05/2016</a:t>
            </a:r>
            <a:endParaRPr/>
          </a:p>
        </p:txBody>
      </p:sp>
      <p:sp>
        <p:nvSpPr>
          <p:cNvPr id="50" name="PlaceHolder 6"/>
          <p:cNvSpPr>
            <a:spLocks noGrp="1"/>
          </p:cNvSpPr>
          <p:nvPr>
            <p:ph type="ftr"/>
          </p:nvPr>
        </p:nvSpPr>
        <p:spPr>
          <a:xfrm>
            <a:off x="609480" y="6248160"/>
            <a:ext cx="542088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endParaRPr/>
          </a:p>
        </p:txBody>
      </p:sp>
      <p:sp>
        <p:nvSpPr>
          <p:cNvPr id="51" name="PlaceHolder 7"/>
          <p:cNvSpPr>
            <a:spLocks noGrp="1"/>
          </p:cNvSpPr>
          <p:nvPr>
            <p:ph type="sldNum"/>
          </p:nvPr>
        </p:nvSpPr>
        <p:spPr>
          <a:xfrm>
            <a:off x="0" y="1272240"/>
            <a:ext cx="533160" cy="2440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fld id="{727CC1D8-12FA-4DCE-830C-563CB8A82A75}" type="slidenum">
              <a:rPr lang="en-IN" sz="1400" b="1">
                <a:solidFill>
                  <a:srgbClr val="FFFFFF"/>
                </a:solidFill>
                <a:latin typeface="Tw Cen MT"/>
              </a:rPr>
              <a:pPr>
                <a:lnSpc>
                  <a:spcPct val="100000"/>
                </a:lnSpc>
              </a:pPr>
              <a:t>‹#›</a:t>
            </a:fld>
            <a:endParaRPr/>
          </a:p>
        </p:txBody>
      </p:sp>
      <p:sp>
        <p:nvSpPr>
          <p:cNvPr id="52" name="PlaceHolder 8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 sz="2900">
                <a:latin typeface="Tw Cen MT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300">
                <a:latin typeface="Tw Cen MT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000">
                <a:latin typeface="Tw Cen MT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>
                <a:latin typeface="Tw Cen MT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Tw Cen MT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Tw Cen MT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Tw Cen MT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1371600" y="2743200"/>
            <a:ext cx="7122600" cy="167292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775F55"/>
                </a:solidFill>
                <a:latin typeface="Tw Cen MT"/>
              </a:rPr>
              <a:t>E-Governance Unit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775F55"/>
                </a:solidFill>
                <a:latin typeface="Tw Cen MT"/>
              </a:rPr>
              <a:t>Finance Dept., Govt. of Assam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93" name="TextShape 2"/>
          <p:cNvSpPr txBox="1"/>
          <p:nvPr/>
        </p:nvSpPr>
        <p:spPr>
          <a:xfrm>
            <a:off x="1371600" y="1600200"/>
            <a:ext cx="761976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FFFFFF"/>
                </a:solidFill>
                <a:latin typeface="Tw Cen MT"/>
              </a:rPr>
              <a:t>Presentation on Pay Bills Module</a:t>
            </a:r>
            <a:endParaRPr/>
          </a:p>
        </p:txBody>
      </p:sp>
      <p:sp>
        <p:nvSpPr>
          <p:cNvPr id="94" name="CustomShape 3"/>
          <p:cNvSpPr/>
          <p:nvPr/>
        </p:nvSpPr>
        <p:spPr>
          <a:xfrm>
            <a:off x="4419720" y="5029200"/>
            <a:ext cx="4571640" cy="14619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endParaRPr/>
          </a:p>
          <a:p>
            <a:pPr algn="r">
              <a:lnSpc>
                <a:spcPct val="100000"/>
              </a:lnSpc>
            </a:pPr>
            <a:r>
              <a:rPr lang="en-IN">
                <a:solidFill>
                  <a:srgbClr val="775F55"/>
                </a:solidFill>
                <a:latin typeface="Tw Cen MT"/>
              </a:rPr>
              <a:t>Technical Support Group</a:t>
            </a:r>
            <a:endParaRPr/>
          </a:p>
          <a:p>
            <a:pPr algn="r">
              <a:lnSpc>
                <a:spcPct val="100000"/>
              </a:lnSpc>
            </a:pPr>
            <a:r>
              <a:rPr lang="en-IN">
                <a:solidFill>
                  <a:srgbClr val="775F55"/>
                </a:solidFill>
                <a:latin typeface="Tw Cen MT"/>
              </a:rPr>
              <a:t>E-Governance Unit</a:t>
            </a:r>
            <a:endParaRPr/>
          </a:p>
          <a:p>
            <a:pPr algn="r">
              <a:lnSpc>
                <a:spcPct val="100000"/>
              </a:lnSpc>
            </a:pPr>
            <a:r>
              <a:rPr lang="en-IN">
                <a:solidFill>
                  <a:srgbClr val="775F55"/>
                </a:solidFill>
                <a:latin typeface="Tw Cen MT"/>
              </a:rPr>
              <a:t>Finance Department</a:t>
            </a:r>
            <a:endParaRPr/>
          </a:p>
          <a:p>
            <a:pPr algn="r">
              <a:lnSpc>
                <a:spcPct val="100000"/>
              </a:lnSpc>
            </a:pPr>
            <a:r>
              <a:rPr lang="en-IN">
                <a:solidFill>
                  <a:srgbClr val="775F55"/>
                </a:solidFill>
                <a:latin typeface="Tw Cen MT"/>
              </a:rPr>
              <a:t>Government of Assam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60948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 b="1" u="sng">
                <a:solidFill>
                  <a:srgbClr val="775F55"/>
                </a:solidFill>
                <a:latin typeface="Tw Cen MT"/>
              </a:rPr>
              <a:t>Step 1: Initial Setting Up</a:t>
            </a:r>
            <a:endParaRPr/>
          </a:p>
        </p:txBody>
      </p:sp>
      <p:sp>
        <p:nvSpPr>
          <p:cNvPr id="96" name="TextShape 2"/>
          <p:cNvSpPr txBox="1"/>
          <p:nvPr/>
        </p:nvSpPr>
        <p:spPr>
          <a:xfrm>
            <a:off x="0" y="1272240"/>
            <a:ext cx="533160" cy="2440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fld id="{098EF46F-A34D-4F84-A649-4532249C314A}" type="slidenum">
              <a:rPr lang="en-IN" sz="1400" b="1">
                <a:solidFill>
                  <a:srgbClr val="FFFFFF"/>
                </a:solidFill>
                <a:latin typeface="Tw Cen MT"/>
              </a:rPr>
              <a:pPr>
                <a:lnSpc>
                  <a:spcPct val="100000"/>
                </a:lnSpc>
              </a:pPr>
              <a:t>2</a:t>
            </a:fld>
            <a:endParaRPr/>
          </a:p>
        </p:txBody>
      </p:sp>
      <p:sp>
        <p:nvSpPr>
          <p:cNvPr id="97" name="CustomShape 3"/>
          <p:cNvSpPr/>
          <p:nvPr/>
        </p:nvSpPr>
        <p:spPr>
          <a:xfrm>
            <a:off x="228600" y="1600200"/>
            <a:ext cx="8686440" cy="54846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Font typeface="StarSymbol"/>
              <a:buAutoNum type="alphaLcParenR"/>
            </a:pPr>
            <a:r>
              <a:rPr lang="en-IN" sz="2400">
                <a:solidFill>
                  <a:srgbClr val="000000"/>
                </a:solidFill>
                <a:latin typeface="Tw Cen MT"/>
              </a:rPr>
              <a:t>Check the available Employee List under the DDO</a:t>
            </a:r>
            <a:endParaRPr/>
          </a:p>
          <a:p>
            <a:pPr>
              <a:lnSpc>
                <a:spcPct val="100000"/>
              </a:lnSpc>
              <a:buFont typeface="StarSymbol"/>
              <a:buAutoNum type="alphaLcParenR"/>
            </a:pPr>
            <a:r>
              <a:rPr lang="en-IN" sz="2400">
                <a:solidFill>
                  <a:srgbClr val="000000"/>
                </a:solidFill>
                <a:latin typeface="Tw Cen MT"/>
              </a:rPr>
              <a:t>Add / Remove Employees as per the current status</a:t>
            </a:r>
            <a:endParaRPr/>
          </a:p>
          <a:p>
            <a:pPr>
              <a:lnSpc>
                <a:spcPct val="100000"/>
              </a:lnSpc>
              <a:buFont typeface="StarSymbol"/>
              <a:buAutoNum type="alphaLcParenR"/>
            </a:pPr>
            <a:r>
              <a:rPr lang="en-IN" sz="2400">
                <a:solidFill>
                  <a:srgbClr val="000000"/>
                </a:solidFill>
                <a:latin typeface="Tw Cen MT"/>
              </a:rPr>
              <a:t>Update all necessary information with regard to each Employee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StarSymbol"/>
              <a:buAutoNum type="alphaLcParenR"/>
            </a:pPr>
            <a:r>
              <a:rPr lang="en-IN" sz="2400">
                <a:solidFill>
                  <a:srgbClr val="000000"/>
                </a:solidFill>
                <a:latin typeface="Tw Cen MT"/>
              </a:rPr>
              <a:t>Create the different Bill Forms (HoA wise / Group wise etc.)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StarSymbol"/>
              <a:buAutoNum type="alphaLcParenR"/>
            </a:pPr>
            <a:r>
              <a:rPr lang="en-IN" sz="2400">
                <a:solidFill>
                  <a:srgbClr val="000000"/>
                </a:solidFill>
                <a:latin typeface="Tw Cen MT"/>
              </a:rPr>
              <a:t>Update the Post Details (Posts under the DDO, Sanction Details etc.)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StarSymbol"/>
              <a:buAutoNum type="alphaLcParenR"/>
            </a:pPr>
            <a:r>
              <a:rPr lang="en-IN" sz="2400">
                <a:solidFill>
                  <a:srgbClr val="000000"/>
                </a:solidFill>
                <a:latin typeface="Tw Cen MT"/>
              </a:rPr>
              <a:t>Update the General Details for Bill (Office Name, Office Code etc.)</a:t>
            </a:r>
            <a:endParaRPr/>
          </a:p>
          <a:p>
            <a:pPr>
              <a:lnSpc>
                <a:spcPct val="100000"/>
              </a:lnSpc>
              <a:buFont typeface="StarSymbol"/>
              <a:buAutoNum type="alphaLcParenR"/>
            </a:pPr>
            <a:r>
              <a:rPr lang="en-IN" sz="2400">
                <a:solidFill>
                  <a:srgbClr val="000000"/>
                </a:solidFill>
                <a:latin typeface="Tw Cen MT"/>
              </a:rPr>
              <a:t>Add the Employees against the respective Bill Forms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4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97">
                                            <p:txEl>
                                              <p:pRg st="0" end="4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48" end="9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2000"/>
                                        <p:tgtEl>
                                          <p:spTgt spid="97">
                                            <p:txEl>
                                              <p:pRg st="48" end="9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97" end="15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2000"/>
                                        <p:tgtEl>
                                          <p:spTgt spid="97">
                                            <p:txEl>
                                              <p:pRg st="97" end="15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60" end="2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2000"/>
                                        <p:tgtEl>
                                          <p:spTgt spid="97">
                                            <p:txEl>
                                              <p:pRg st="160" end="2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222" end="29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7" dur="2000"/>
                                        <p:tgtEl>
                                          <p:spTgt spid="97">
                                            <p:txEl>
                                              <p:pRg st="222" end="29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292" end="36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2" dur="2000"/>
                                        <p:tgtEl>
                                          <p:spTgt spid="97">
                                            <p:txEl>
                                              <p:pRg st="292" end="36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360" end="4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7" dur="2000"/>
                                        <p:tgtEl>
                                          <p:spTgt spid="97">
                                            <p:txEl>
                                              <p:pRg st="360" end="4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60948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 b="1" u="sng">
                <a:solidFill>
                  <a:srgbClr val="775F55"/>
                </a:solidFill>
                <a:latin typeface="Tw Cen MT"/>
              </a:rPr>
              <a:t>Step 2: Monthly Pay Bill Generation</a:t>
            </a:r>
            <a:endParaRPr/>
          </a:p>
        </p:txBody>
      </p:sp>
      <p:sp>
        <p:nvSpPr>
          <p:cNvPr id="99" name="TextShape 2"/>
          <p:cNvSpPr txBox="1"/>
          <p:nvPr/>
        </p:nvSpPr>
        <p:spPr>
          <a:xfrm>
            <a:off x="0" y="1272240"/>
            <a:ext cx="533160" cy="2440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fld id="{3C300949-7227-4B8F-8B17-85C30ED7975A}" type="slidenum">
              <a:rPr lang="en-IN" sz="1400" b="1">
                <a:solidFill>
                  <a:srgbClr val="FFFFFF"/>
                </a:solidFill>
                <a:latin typeface="Tw Cen MT"/>
              </a:rPr>
              <a:pPr>
                <a:lnSpc>
                  <a:spcPct val="100000"/>
                </a:lnSpc>
              </a:pPr>
              <a:t>3</a:t>
            </a:fld>
            <a:endParaRPr/>
          </a:p>
        </p:txBody>
      </p:sp>
      <p:sp>
        <p:nvSpPr>
          <p:cNvPr id="100" name="CustomShape 3"/>
          <p:cNvSpPr/>
          <p:nvPr/>
        </p:nvSpPr>
        <p:spPr>
          <a:xfrm>
            <a:off x="228600" y="1600200"/>
            <a:ext cx="8686440" cy="54846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Font typeface="StarSymbol"/>
              <a:buAutoNum type="alphaLcParenR"/>
            </a:pPr>
            <a:r>
              <a:rPr lang="en-IN" sz="2400">
                <a:solidFill>
                  <a:srgbClr val="000000"/>
                </a:solidFill>
                <a:latin typeface="Tw Cen MT"/>
              </a:rPr>
              <a:t>Check whether the Employees are correctly added to the respective Bill Forms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StarSymbol"/>
              <a:buAutoNum type="alphaLcParenR"/>
            </a:pPr>
            <a:r>
              <a:rPr lang="en-IN" sz="2400">
                <a:solidFill>
                  <a:srgbClr val="000000"/>
                </a:solidFill>
                <a:latin typeface="Tw Cen MT"/>
              </a:rPr>
              <a:t>Make necessary corrections by adding / removing employees against the respective Bill Forms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StarSymbol"/>
              <a:buAutoNum type="alphaLcParenR"/>
            </a:pPr>
            <a:r>
              <a:rPr lang="en-IN" sz="2400">
                <a:solidFill>
                  <a:srgbClr val="000000"/>
                </a:solidFill>
                <a:latin typeface="Tw Cen MT"/>
              </a:rPr>
              <a:t>Update the Earnings and Deductions against each Employee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StarSymbol"/>
              <a:buAutoNum type="alphaLcParenR"/>
            </a:pPr>
            <a:r>
              <a:rPr lang="en-IN" sz="2400">
                <a:solidFill>
                  <a:srgbClr val="000000"/>
                </a:solidFill>
                <a:latin typeface="Tw Cen MT"/>
              </a:rPr>
              <a:t>Generate the Pay Bill along with the respective Annexures / Challans automatically.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7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100">
                                            <p:txEl>
                                              <p:pRg st="0" end="7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78" end="1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2000"/>
                                        <p:tgtEl>
                                          <p:spTgt spid="100">
                                            <p:txEl>
                                              <p:pRg st="78" end="17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71" end="2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2000"/>
                                        <p:tgtEl>
                                          <p:spTgt spid="100">
                                            <p:txEl>
                                              <p:pRg st="171" end="2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30" end="3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2000"/>
                                        <p:tgtEl>
                                          <p:spTgt spid="100">
                                            <p:txEl>
                                              <p:pRg st="230" end="3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Shape 1"/>
          <p:cNvSpPr txBox="1"/>
          <p:nvPr/>
        </p:nvSpPr>
        <p:spPr>
          <a:xfrm>
            <a:off x="1372320" y="1599840"/>
            <a:ext cx="7618680" cy="990360"/>
          </a:xfrm>
          <a:prstGeom prst="rect">
            <a:avLst/>
          </a:prstGeom>
        </p:spPr>
        <p:txBody>
          <a:bodyPr lIns="82800" tIns="41400" rIns="82800" bIns="41400" anchor="ctr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FFFFFF"/>
                </a:solidFill>
                <a:latin typeface="Tw Cen MT"/>
              </a:rPr>
              <a:t>Thank You…</a:t>
            </a:r>
            <a:endParaRPr/>
          </a:p>
        </p:txBody>
      </p:sp>
      <p:sp>
        <p:nvSpPr>
          <p:cNvPr id="102" name="CustomShape 2"/>
          <p:cNvSpPr/>
          <p:nvPr/>
        </p:nvSpPr>
        <p:spPr>
          <a:xfrm>
            <a:off x="4419720" y="5029200"/>
            <a:ext cx="4571640" cy="14619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endParaRPr/>
          </a:p>
          <a:p>
            <a:pPr algn="r">
              <a:lnSpc>
                <a:spcPct val="100000"/>
              </a:lnSpc>
            </a:pPr>
            <a:r>
              <a:rPr lang="en-IN">
                <a:solidFill>
                  <a:srgbClr val="775F55"/>
                </a:solidFill>
                <a:latin typeface="Tw Cen MT"/>
              </a:rPr>
              <a:t>Technical Support Group</a:t>
            </a:r>
            <a:endParaRPr/>
          </a:p>
          <a:p>
            <a:pPr algn="r">
              <a:lnSpc>
                <a:spcPct val="100000"/>
              </a:lnSpc>
            </a:pPr>
            <a:r>
              <a:rPr lang="en-IN">
                <a:solidFill>
                  <a:srgbClr val="775F55"/>
                </a:solidFill>
                <a:latin typeface="Tw Cen MT"/>
              </a:rPr>
              <a:t>E-Governance Unit</a:t>
            </a:r>
            <a:endParaRPr/>
          </a:p>
          <a:p>
            <a:pPr algn="r">
              <a:lnSpc>
                <a:spcPct val="100000"/>
              </a:lnSpc>
            </a:pPr>
            <a:r>
              <a:rPr lang="en-IN">
                <a:solidFill>
                  <a:srgbClr val="775F55"/>
                </a:solidFill>
                <a:latin typeface="Tw Cen MT"/>
              </a:rPr>
              <a:t>Finance Department</a:t>
            </a:r>
            <a:endParaRPr/>
          </a:p>
          <a:p>
            <a:pPr algn="r">
              <a:lnSpc>
                <a:spcPct val="100000"/>
              </a:lnSpc>
            </a:pPr>
            <a:r>
              <a:rPr lang="en-IN">
                <a:solidFill>
                  <a:srgbClr val="775F55"/>
                </a:solidFill>
                <a:latin typeface="Tw Cen MT"/>
              </a:rPr>
              <a:t>Government of Assam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Shape 1"/>
          <p:cNvSpPr txBox="1"/>
          <p:nvPr/>
        </p:nvSpPr>
        <p:spPr>
          <a:xfrm>
            <a:off x="0" y="2895480"/>
            <a:ext cx="8341920" cy="396216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3600" dirty="0">
                <a:solidFill>
                  <a:srgbClr val="775F55"/>
                </a:solidFill>
                <a:latin typeface="Tw Cen MT"/>
              </a:rPr>
              <a:t>RAJIV DAS	      </a:t>
            </a:r>
            <a:r>
              <a:rPr lang="en-US" sz="3600" dirty="0" smtClean="0">
                <a:solidFill>
                  <a:srgbClr val="775F55"/>
                </a:solidFill>
                <a:latin typeface="Tw Cen MT"/>
              </a:rPr>
              <a:t> :   </a:t>
            </a:r>
            <a:r>
              <a:rPr lang="en-US" sz="3600" dirty="0">
                <a:solidFill>
                  <a:srgbClr val="775F55"/>
                </a:solidFill>
                <a:latin typeface="Tw Cen MT"/>
              </a:rPr>
              <a:t>8472806302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775F55"/>
                </a:solidFill>
                <a:latin typeface="Tw Cen MT"/>
              </a:rPr>
              <a:t>DHRUBAJYOTI BAISHYA	:	</a:t>
            </a:r>
            <a:r>
              <a:rPr lang="en-US" sz="3200" dirty="0">
                <a:solidFill>
                  <a:srgbClr val="775F55"/>
                </a:solidFill>
                <a:latin typeface="Tw Cen MT"/>
              </a:rPr>
              <a:t>9859331986</a:t>
            </a:r>
            <a:endParaRPr/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775F55"/>
                </a:solidFill>
                <a:latin typeface="Tw Cen MT"/>
              </a:rPr>
              <a:t>JOLLY DAS			</a:t>
            </a:r>
            <a:r>
              <a:rPr lang="en-US" sz="3200" dirty="0" smtClean="0">
                <a:solidFill>
                  <a:srgbClr val="775F55"/>
                </a:solidFill>
                <a:latin typeface="Tw Cen MT"/>
              </a:rPr>
              <a:t>:</a:t>
            </a:r>
            <a:r>
              <a:rPr lang="en-US" sz="3200" dirty="0">
                <a:solidFill>
                  <a:srgbClr val="775F55"/>
                </a:solidFill>
                <a:latin typeface="Tw Cen MT"/>
              </a:rPr>
              <a:t>	8402094759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3600" u="sng" dirty="0">
                <a:solidFill>
                  <a:srgbClr val="F7B615"/>
                </a:solidFill>
                <a:latin typeface="Tw Cen MT"/>
              </a:rPr>
              <a:t>support.esalary@afegu.in</a:t>
            </a:r>
            <a:endParaRPr/>
          </a:p>
          <a:p>
            <a:pPr>
              <a:lnSpc>
                <a:spcPct val="100000"/>
              </a:lnSpc>
            </a:pPr>
            <a:r>
              <a:rPr lang="en-US" sz="3600" dirty="0">
                <a:solidFill>
                  <a:srgbClr val="775F55"/>
                </a:solidFill>
                <a:latin typeface="Tw Cen MT"/>
              </a:rPr>
              <a:t>Website: </a:t>
            </a:r>
            <a:r>
              <a:rPr lang="en-US" sz="3600" dirty="0" err="1">
                <a:solidFill>
                  <a:srgbClr val="775F55"/>
                </a:solidFill>
                <a:latin typeface="Tw Cen MT"/>
              </a:rPr>
              <a:t>finassam.in</a:t>
            </a:r>
            <a:r>
              <a:rPr lang="en-US" sz="3600" dirty="0">
                <a:solidFill>
                  <a:srgbClr val="775F55"/>
                </a:solidFill>
                <a:latin typeface="Tw Cen MT"/>
              </a:rPr>
              <a:t>   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3600" dirty="0">
                <a:solidFill>
                  <a:srgbClr val="775F55"/>
                </a:solidFill>
                <a:latin typeface="Tw Cen MT"/>
              </a:rPr>
              <a:t>0…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3600" dirty="0">
                <a:solidFill>
                  <a:srgbClr val="775F55"/>
                </a:solidFill>
                <a:latin typeface="Tw Cen MT"/>
              </a:rPr>
              <a:t>.</a:t>
            </a:r>
            <a:endParaRPr/>
          </a:p>
          <a:p>
            <a:pPr>
              <a:lnSpc>
                <a:spcPct val="100000"/>
              </a:lnSpc>
            </a:pPr>
            <a:r>
              <a:rPr lang="en-US" sz="3600" dirty="0">
                <a:solidFill>
                  <a:srgbClr val="775F55"/>
                </a:solidFill>
                <a:latin typeface="Tw Cen MT"/>
              </a:rPr>
              <a:t>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3600" dirty="0">
                <a:solidFill>
                  <a:srgbClr val="775F55"/>
                </a:solidFill>
                <a:latin typeface="Tw Cen MT"/>
              </a:rPr>
              <a:t>Username: </a:t>
            </a:r>
            <a:r>
              <a:rPr lang="en-US" sz="3600" dirty="0" err="1">
                <a:solidFill>
                  <a:srgbClr val="775F55"/>
                </a:solidFill>
                <a:latin typeface="Tw Cen MT"/>
              </a:rPr>
              <a:t>dis</a:t>
            </a:r>
            <a:r>
              <a:rPr lang="en-US" sz="3600" dirty="0">
                <a:solidFill>
                  <a:srgbClr val="775F55"/>
                </a:solidFill>
                <a:latin typeface="Tw Cen MT"/>
              </a:rPr>
              <a:t>/</a:t>
            </a:r>
            <a:r>
              <a:rPr lang="en-US" sz="3600" dirty="0" err="1">
                <a:solidFill>
                  <a:srgbClr val="775F55"/>
                </a:solidFill>
                <a:latin typeface="Tw Cen MT"/>
              </a:rPr>
              <a:t>es</a:t>
            </a:r>
            <a:r>
              <a:rPr lang="en-US" sz="3600" dirty="0">
                <a:solidFill>
                  <a:srgbClr val="775F55"/>
                </a:solidFill>
                <a:latin typeface="Tw Cen MT"/>
              </a:rPr>
              <a:t>/001.967</a:t>
            </a:r>
            <a:endParaRPr/>
          </a:p>
          <a:p>
            <a:pPr>
              <a:lnSpc>
                <a:spcPct val="100000"/>
              </a:lnSpc>
            </a:pPr>
            <a:r>
              <a:rPr lang="en-US" sz="3600" dirty="0">
                <a:solidFill>
                  <a:srgbClr val="775F55"/>
                </a:solidFill>
                <a:latin typeface="Tw Cen MT"/>
              </a:rPr>
              <a:t>Password: pass</a:t>
            </a:r>
            <a:endParaRPr/>
          </a:p>
        </p:txBody>
      </p:sp>
      <p:sp>
        <p:nvSpPr>
          <p:cNvPr id="104" name="TextShape 2"/>
          <p:cNvSpPr txBox="1"/>
          <p:nvPr/>
        </p:nvSpPr>
        <p:spPr>
          <a:xfrm>
            <a:off x="1371600" y="1600200"/>
            <a:ext cx="761976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FFFFFF"/>
                </a:solidFill>
                <a:latin typeface="Tw Cen MT"/>
              </a:rPr>
              <a:t>CONTACT DETAILS
</a:t>
            </a:r>
            <a:endParaRPr/>
          </a:p>
        </p:txBody>
      </p:sp>
      <p:sp>
        <p:nvSpPr>
          <p:cNvPr id="105" name="TextShape 3"/>
          <p:cNvSpPr txBox="1"/>
          <p:nvPr/>
        </p:nvSpPr>
        <p:spPr>
          <a:xfrm>
            <a:off x="0" y="1752480"/>
            <a:ext cx="1294920" cy="7012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fld id="{4B652A04-8E6C-4FF6-AA7C-4214A73AF7EA}" type="slidenum">
              <a:rPr lang="en-IN" sz="2400" b="1">
                <a:solidFill>
                  <a:srgbClr val="FFFFFF"/>
                </a:solidFill>
                <a:latin typeface="Tw Cen MT"/>
              </a:rPr>
              <a:pPr>
                <a:lnSpc>
                  <a:spcPct val="100000"/>
                </a:lnSpc>
              </a:pPr>
              <a:t>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</Words>
  <PresentationFormat>On-screen Show (4:3)</PresentationFormat>
  <Paragraphs>92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System-7</cp:lastModifiedBy>
  <cp:revision>1</cp:revision>
  <dcterms:modified xsi:type="dcterms:W3CDTF">2016-07-25T07:38:36Z</dcterms:modified>
</cp:coreProperties>
</file>